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11" r:id="rId4"/>
    <p:sldId id="258" r:id="rId5"/>
    <p:sldId id="268" r:id="rId6"/>
    <p:sldId id="490" r:id="rId7"/>
    <p:sldId id="259" r:id="rId8"/>
    <p:sldId id="270" r:id="rId9"/>
    <p:sldId id="272" r:id="rId10"/>
    <p:sldId id="271" r:id="rId11"/>
    <p:sldId id="273" r:id="rId12"/>
    <p:sldId id="486" r:id="rId13"/>
    <p:sldId id="487" r:id="rId14"/>
    <p:sldId id="382" r:id="rId15"/>
    <p:sldId id="365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86" d="100"/>
          <a:sy n="86" d="100"/>
        </p:scale>
        <p:origin x="6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2010BF-598C-405E-8021-09DCB79A4D28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72AB84B6-1DAB-4907-822D-8AC033652EB5}">
      <dgm:prSet/>
      <dgm:spPr/>
      <dgm:t>
        <a:bodyPr/>
        <a:lstStyle/>
        <a:p>
          <a:pPr rtl="0"/>
          <a:r>
            <a:rPr lang="pt-BR" b="0" i="0" dirty="0"/>
            <a:t>Os hebreus celebravam várias festas sagradas, no decorrer do ano, instituídas pelo próprio Deus, as quais denominavam de “santas convocações”. Nesta lição, estudaremos algumas delas, mostrando o grande propósito de Deus através das Festas anuais</a:t>
          </a:r>
          <a:endParaRPr lang="pt-BR" dirty="0"/>
        </a:p>
      </dgm:t>
    </dgm:pt>
    <dgm:pt modelId="{C4B299F6-1199-4CA9-8931-24317A3DB1CC}" type="parTrans" cxnId="{10740B3E-8C7C-4292-B5AD-3CA7E0909EF6}">
      <dgm:prSet/>
      <dgm:spPr/>
      <dgm:t>
        <a:bodyPr/>
        <a:lstStyle/>
        <a:p>
          <a:endParaRPr lang="pt-BR"/>
        </a:p>
      </dgm:t>
    </dgm:pt>
    <dgm:pt modelId="{9A338DB4-BA0C-482C-B93D-E0C738AA19F0}" type="sibTrans" cxnId="{10740B3E-8C7C-4292-B5AD-3CA7E0909EF6}">
      <dgm:prSet/>
      <dgm:spPr/>
      <dgm:t>
        <a:bodyPr/>
        <a:lstStyle/>
        <a:p>
          <a:endParaRPr lang="pt-BR"/>
        </a:p>
      </dgm:t>
    </dgm:pt>
    <dgm:pt modelId="{2C34711D-CDDC-413B-A6C0-5FE095868309}">
      <dgm:prSet/>
      <dgm:spPr/>
      <dgm:t>
        <a:bodyPr/>
        <a:lstStyle/>
        <a:p>
          <a:endParaRPr lang="pt-BR"/>
        </a:p>
      </dgm:t>
    </dgm:pt>
    <dgm:pt modelId="{57C9365A-C97C-487C-B1A5-134C634B5F91}" type="parTrans" cxnId="{18015701-E9B1-4552-82F6-C6F7A4C96E2D}">
      <dgm:prSet/>
      <dgm:spPr/>
      <dgm:t>
        <a:bodyPr/>
        <a:lstStyle/>
        <a:p>
          <a:endParaRPr lang="pt-BR"/>
        </a:p>
      </dgm:t>
    </dgm:pt>
    <dgm:pt modelId="{D483B30F-1522-44A1-933C-C8D27E4FDD17}" type="sibTrans" cxnId="{18015701-E9B1-4552-82F6-C6F7A4C96E2D}">
      <dgm:prSet/>
      <dgm:spPr/>
      <dgm:t>
        <a:bodyPr/>
        <a:lstStyle/>
        <a:p>
          <a:endParaRPr lang="pt-BR"/>
        </a:p>
      </dgm:t>
    </dgm:pt>
    <dgm:pt modelId="{5381A349-D1B3-4E48-A2D7-E7E718B1BA28}" type="pres">
      <dgm:prSet presAssocID="{C32010BF-598C-405E-8021-09DCB79A4D28}" presName="linear" presStyleCnt="0">
        <dgm:presLayoutVars>
          <dgm:animLvl val="lvl"/>
          <dgm:resizeHandles val="exact"/>
        </dgm:presLayoutVars>
      </dgm:prSet>
      <dgm:spPr/>
    </dgm:pt>
    <dgm:pt modelId="{30F0B8C5-9F4D-4B67-AABB-3315293DB122}" type="pres">
      <dgm:prSet presAssocID="{72AB84B6-1DAB-4907-822D-8AC033652EB5}" presName="parentText" presStyleLbl="node1" presStyleIdx="0" presStyleCnt="2" custLinFactNeighborX="-2157" custLinFactNeighborY="65257">
        <dgm:presLayoutVars>
          <dgm:chMax val="0"/>
          <dgm:bulletEnabled val="1"/>
        </dgm:presLayoutVars>
      </dgm:prSet>
      <dgm:spPr/>
    </dgm:pt>
    <dgm:pt modelId="{71BAD3C8-575E-4F85-81BF-964F733BF1C5}" type="pres">
      <dgm:prSet presAssocID="{9A338DB4-BA0C-482C-B93D-E0C738AA19F0}" presName="spacer" presStyleCnt="0"/>
      <dgm:spPr/>
    </dgm:pt>
    <dgm:pt modelId="{5C3444A8-58A4-4420-BFDE-51A630DDCB38}" type="pres">
      <dgm:prSet presAssocID="{2C34711D-CDDC-413B-A6C0-5FE095868309}" presName="parentText" presStyleLbl="node1" presStyleIdx="1" presStyleCnt="2" custLinFactY="201741" custLinFactNeighborY="300000">
        <dgm:presLayoutVars>
          <dgm:chMax val="0"/>
          <dgm:bulletEnabled val="1"/>
        </dgm:presLayoutVars>
      </dgm:prSet>
      <dgm:spPr/>
    </dgm:pt>
  </dgm:ptLst>
  <dgm:cxnLst>
    <dgm:cxn modelId="{18015701-E9B1-4552-82F6-C6F7A4C96E2D}" srcId="{C32010BF-598C-405E-8021-09DCB79A4D28}" destId="{2C34711D-CDDC-413B-A6C0-5FE095868309}" srcOrd="1" destOrd="0" parTransId="{57C9365A-C97C-487C-B1A5-134C634B5F91}" sibTransId="{D483B30F-1522-44A1-933C-C8D27E4FDD17}"/>
    <dgm:cxn modelId="{85A0803A-E5BA-4695-B9B7-331523EA28F8}" type="presOf" srcId="{2C34711D-CDDC-413B-A6C0-5FE095868309}" destId="{5C3444A8-58A4-4420-BFDE-51A630DDCB38}" srcOrd="0" destOrd="0" presId="urn:microsoft.com/office/officeart/2005/8/layout/vList2"/>
    <dgm:cxn modelId="{10740B3E-8C7C-4292-B5AD-3CA7E0909EF6}" srcId="{C32010BF-598C-405E-8021-09DCB79A4D28}" destId="{72AB84B6-1DAB-4907-822D-8AC033652EB5}" srcOrd="0" destOrd="0" parTransId="{C4B299F6-1199-4CA9-8931-24317A3DB1CC}" sibTransId="{9A338DB4-BA0C-482C-B93D-E0C738AA19F0}"/>
    <dgm:cxn modelId="{BCC73B78-855C-4206-B67D-D119CDFF3800}" type="presOf" srcId="{C32010BF-598C-405E-8021-09DCB79A4D28}" destId="{5381A349-D1B3-4E48-A2D7-E7E718B1BA28}" srcOrd="0" destOrd="0" presId="urn:microsoft.com/office/officeart/2005/8/layout/vList2"/>
    <dgm:cxn modelId="{BBF8B2DB-9A6A-47F5-B7FE-0B12F8AC1BCA}" type="presOf" srcId="{72AB84B6-1DAB-4907-822D-8AC033652EB5}" destId="{30F0B8C5-9F4D-4B67-AABB-3315293DB122}" srcOrd="0" destOrd="0" presId="urn:microsoft.com/office/officeart/2005/8/layout/vList2"/>
    <dgm:cxn modelId="{71C6984E-5AAD-46AD-8300-CCD0F739C8AB}" type="presParOf" srcId="{5381A349-D1B3-4E48-A2D7-E7E718B1BA28}" destId="{30F0B8C5-9F4D-4B67-AABB-3315293DB122}" srcOrd="0" destOrd="0" presId="urn:microsoft.com/office/officeart/2005/8/layout/vList2"/>
    <dgm:cxn modelId="{8D0B1A81-A48E-4F97-BF72-D0168AAD6EA2}" type="presParOf" srcId="{5381A349-D1B3-4E48-A2D7-E7E718B1BA28}" destId="{71BAD3C8-575E-4F85-81BF-964F733BF1C5}" srcOrd="1" destOrd="0" presId="urn:microsoft.com/office/officeart/2005/8/layout/vList2"/>
    <dgm:cxn modelId="{7C761A4C-FD6B-4275-A0A8-6A2678161AC4}" type="presParOf" srcId="{5381A349-D1B3-4E48-A2D7-E7E718B1BA28}" destId="{5C3444A8-58A4-4420-BFDE-51A630DDCB3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0B8C5-9F4D-4B67-AABB-3315293DB122}">
      <dsp:nvSpPr>
        <dsp:cNvPr id="0" name=""/>
        <dsp:cNvSpPr/>
      </dsp:nvSpPr>
      <dsp:spPr>
        <a:xfrm>
          <a:off x="0" y="116186"/>
          <a:ext cx="7765322" cy="212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b="0" i="0" kern="1200" dirty="0"/>
            <a:t>Os hebreus celebravam várias festas sagradas, no decorrer do ano, instituídas pelo próprio Deus, as quais denominavam de “santas convocações”. Nesta lição, estudaremos algumas delas, mostrando o grande propósito de Deus através das Festas anuais</a:t>
          </a:r>
          <a:endParaRPr lang="pt-BR" sz="2600" kern="1200" dirty="0"/>
        </a:p>
      </dsp:txBody>
      <dsp:txXfrm>
        <a:off x="103949" y="220135"/>
        <a:ext cx="7557424" cy="1921502"/>
      </dsp:txXfrm>
    </dsp:sp>
    <dsp:sp modelId="{5C3444A8-58A4-4420-BFDE-51A630DDCB38}">
      <dsp:nvSpPr>
        <dsp:cNvPr id="0" name=""/>
        <dsp:cNvSpPr/>
      </dsp:nvSpPr>
      <dsp:spPr>
        <a:xfrm>
          <a:off x="0" y="2338924"/>
          <a:ext cx="7765322" cy="212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600" kern="1200"/>
        </a:p>
      </dsp:txBody>
      <dsp:txXfrm>
        <a:off x="103949" y="2442873"/>
        <a:ext cx="7557424" cy="19215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411155-4870-48C5-B6E6-67F3108CC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CF98A23-F537-4D5B-9981-0C9ED801B0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C3A9C5D-6FE8-4F87-A03C-E9CCD2DE7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24/09/2021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5E867E-549E-4ADD-B68E-EC507B0A2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3DF048-440F-4819-822A-28AD6E7A9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404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C9734A-EE3E-404F-94BD-1AFB1F4BE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4A186C4-90F5-4CC2-8671-5892E7DF9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A218FC8-C977-4F7D-BD77-092196537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24/09/2021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C92DEA-8EDF-46C0-9826-60513BE84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3CE87D-FBB7-481E-BD85-03FCCB55B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61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92881A0-8CD8-4556-97DF-AB2CC335DD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1344A0C-00EA-491D-9739-0C8C5E7624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6AFED2-1DC3-4261-BD4A-348F8C161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24/09/2021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4C9161-AEEA-4301-A039-AE155F4B0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72B0DF-8469-4351-9C5D-E815481E3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947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144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824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063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082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920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0720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594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35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BD1F9B-3EFB-4550-BEBB-89E13F342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9F3C67A-3790-4CF9-A76E-9D56AD85F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E858CA-0ADE-4C23-BC21-68ADE4AFC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24/09/2021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C855DD-7840-4CF7-8247-A6E8075DD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824FEF-5760-40E5-A08D-1CBF4135A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981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307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4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3299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107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733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215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665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1525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8700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2651EC-A37E-43B0-BC04-37B5418E6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7A5AF67-D553-4EF8-922D-8E44B4FEA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878C19-CBCE-47EF-B6B5-555523C20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24/09/2021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A1DEAA8-CDEB-4CA9-92FC-187E07A7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8CE11C-D558-4B65-87D1-C85E434AE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30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92C70-4F1B-4C11-A2C9-FDF8441EE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D4D7A9-0D2B-4B10-9F6A-3D431F634D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B4BA664-F838-479D-A770-81157AAB6F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35395E-FF45-4399-961E-B84CA430B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24/09/2021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EAF13AB-114A-429D-8FE3-46C74205A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655DF1-2357-4AD4-9C7A-A2BAE5848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645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3FC00-0D41-4A81-85B4-CE2166190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BDB8B6-9C26-4875-9B80-DF9BF07DC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422C66B-2144-4F39-80C2-766B40468B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C41FA67-8CB9-4E9E-8DBE-7D1DE5D586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44AEC27-2145-4D46-843E-F3FA40BF4B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9765C8D-9F99-4884-A1BB-7B996817F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24/09/2021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1604E1D-5A62-4F38-8199-6C04AD248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BFDA283-AB55-401C-A0E7-5BB8398E4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082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18D3BB-03E8-450F-9897-9B293D16C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5D6CE51-8FD0-4B26-BE67-D13DFCC3D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24/09/2021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3FF3D21-345C-44EF-AFCF-29D6359A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3D9B9DB-3162-4DAC-BB70-1287F14FB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423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785BF2C-FC40-4F5E-9EEE-A5CA3462E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24/09/2021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F0087AF-D1A4-4E71-8896-E9AB19E22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8251A5A-0620-4122-8E21-E0C8660D5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213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1349AE-A4D1-47F3-BFBE-44E20623B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9234CE-7E47-4B38-9FA1-F97AC4CD1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A4C0C2F-4FA5-470E-B12F-2033C7356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5272C9A-AA01-44F1-97EB-C682480CC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24/09/2021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3EBBD1-6CEA-43EF-B104-466BAB59B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AE59AAB-DEA7-4B89-98A5-EF18090B7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882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78DCA1-64B4-4BE5-9370-D5E25BFA2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7E1B2BB-7166-45DD-A2DD-7957D4A66B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EBB910C-E878-4729-BB9C-49DDC14ADB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2C6879-24F8-44E2-A826-5D3AF59F7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24/09/2021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D148915-043B-4967-ABF5-CE3F6952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7F756E9-1069-4AFA-BA42-B97BE32AB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792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2A22E68-D3CB-4773-9FC4-48751EE4A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3F892F6-33A2-4AC1-84CC-DACF1FACF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1E1E5D-180E-45DB-A504-37C0712F3D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953E5-FD8F-4E1F-AC7E-D76A5223E044}" type="datetimeFigureOut">
              <a:rPr lang="pt-BR" smtClean="0"/>
              <a:t>24/09/2021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56E36A-D000-4629-8AA3-377AB8329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5DC09-EA1E-48D8-A531-33D90FC2B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4117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7711601-7080-4EBF-85AF-901AA4B0381F}" type="datetimeFigureOut">
              <a:rPr lang="pt-BR" smtClean="0"/>
              <a:t>24/09/2021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283614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jpeg"/><Relationship Id="rId7" Type="http://schemas.openxmlformats.org/officeDocument/2006/relationships/hyperlink" Target="https://t.me/juliocesarmedeiros" TargetMode="External"/><Relationship Id="rId12" Type="http://schemas.openxmlformats.org/officeDocument/2006/relationships/image" Target="../media/image36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5.JPG"/><Relationship Id="rId5" Type="http://schemas.openxmlformats.org/officeDocument/2006/relationships/image" Target="../media/image30.jpeg"/><Relationship Id="rId10" Type="http://schemas.openxmlformats.org/officeDocument/2006/relationships/image" Target="../media/image34.png"/><Relationship Id="rId4" Type="http://schemas.openxmlformats.org/officeDocument/2006/relationships/image" Target="../media/image29.gif"/><Relationship Id="rId9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jpg"/><Relationship Id="rId4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4.png"/><Relationship Id="rId7" Type="http://schemas.openxmlformats.org/officeDocument/2006/relationships/image" Target="../media/image17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9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xto&#10;&#10;Descrição gerada automaticamente com confiança média">
            <a:extLst>
              <a:ext uri="{FF2B5EF4-FFF2-40B4-BE49-F238E27FC236}">
                <a16:creationId xmlns:a16="http://schemas.microsoft.com/office/drawing/2014/main" id="{18E2F041-C2EF-49B0-A300-A7A91C2A39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" r="-1" b="-1"/>
          <a:stretch/>
        </p:blipFill>
        <p:spPr bwMode="auto">
          <a:xfrm>
            <a:off x="20" y="10"/>
            <a:ext cx="46372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4D54CFB-9CE5-4B96-9BDA-4FCF02937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328" y="640081"/>
            <a:ext cx="6914652" cy="3516195"/>
          </a:xfrm>
        </p:spPr>
        <p:txBody>
          <a:bodyPr>
            <a:noAutofit/>
          </a:bodyPr>
          <a:lstStyle/>
          <a:p>
            <a:pPr algn="l"/>
            <a:r>
              <a:rPr lang="pt-BR" b="1" dirty="0">
                <a:solidFill>
                  <a:schemeClr val="bg1"/>
                </a:solidFill>
                <a:latin typeface="Abadi" panose="020B0604020104020204" pitchFamily="34" charset="0"/>
              </a:rPr>
              <a:t>Lição 13. </a:t>
            </a:r>
            <a:br>
              <a:rPr lang="pt-BR" b="1" dirty="0">
                <a:solidFill>
                  <a:schemeClr val="bg1"/>
                </a:solidFill>
                <a:latin typeface="Abadi" panose="020B0604020104020204" pitchFamily="34" charset="0"/>
              </a:rPr>
            </a:br>
            <a:r>
              <a:rPr lang="pt-BR" b="1" dirty="0">
                <a:solidFill>
                  <a:schemeClr val="bg1"/>
                </a:solidFill>
                <a:latin typeface="Abadi" panose="020B0604020104020204" pitchFamily="34" charset="0"/>
              </a:rPr>
              <a:t>O Tabernáculo e as Festas Anuais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970725-E261-43B9-BC56-4BA6ED9FEF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77327" y="4156277"/>
            <a:ext cx="5793444" cy="1341010"/>
          </a:xfrm>
        </p:spPr>
        <p:txBody>
          <a:bodyPr>
            <a:normAutofit/>
          </a:bodyPr>
          <a:lstStyle/>
          <a:p>
            <a:pPr algn="l"/>
            <a:r>
              <a:rPr lang="pt-BR" sz="3200" dirty="0">
                <a:solidFill>
                  <a:schemeClr val="accent4"/>
                </a:solidFill>
              </a:rPr>
              <a:t>Revista conectar +</a:t>
            </a:r>
          </a:p>
          <a:p>
            <a:pPr algn="l"/>
            <a:r>
              <a:rPr lang="pt-BR" sz="3200" dirty="0">
                <a:solidFill>
                  <a:schemeClr val="accent4"/>
                </a:solidFill>
              </a:rPr>
              <a:t>Editora Betel Dominical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54E4FEA-9E18-4E43-B927-52A31052AB15}"/>
              </a:ext>
            </a:extLst>
          </p:cNvPr>
          <p:cNvSpPr/>
          <p:nvPr/>
        </p:nvSpPr>
        <p:spPr>
          <a:xfrm>
            <a:off x="8414623" y="5786135"/>
            <a:ext cx="3321101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Pr. Júlio César</a:t>
            </a:r>
          </a:p>
        </p:txBody>
      </p:sp>
      <p:pic>
        <p:nvPicPr>
          <p:cNvPr id="7" name="Picture 4" descr="Inscrever Se GIFs - Get the best GIF on GIPHY">
            <a:extLst>
              <a:ext uri="{FF2B5EF4-FFF2-40B4-BE49-F238E27FC236}">
                <a16:creationId xmlns:a16="http://schemas.microsoft.com/office/drawing/2014/main" id="{CFE00897-0A18-478D-991E-7204B5C33BB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168" y="5323617"/>
            <a:ext cx="2592225" cy="145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5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0" name="Rectangle 13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pt-BR" sz="4200"/>
              <a:t>3 – A FESTA DO TABERNÁCULO E DE PENTECOSTES</a:t>
            </a:r>
          </a:p>
        </p:txBody>
      </p:sp>
      <p:sp>
        <p:nvSpPr>
          <p:cNvPr id="410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 marL="36900" indent="0">
              <a:buNone/>
            </a:pPr>
            <a:r>
              <a:rPr lang="pt-BR" sz="2200" b="0" i="0">
                <a:effectLst/>
                <a:latin typeface="Nunito Sans"/>
              </a:rPr>
              <a:t>Neste tópico será ensinado sobre a festa do tabernáculo e de Pentecostes</a:t>
            </a:r>
            <a:endParaRPr lang="pt-BR" sz="2200" dirty="0"/>
          </a:p>
        </p:txBody>
      </p:sp>
      <p:pic>
        <p:nvPicPr>
          <p:cNvPr id="4098" name="Picture 2" descr="Festa dos Tabernáculos – Comunhão">
            <a:extLst>
              <a:ext uri="{FF2B5EF4-FFF2-40B4-BE49-F238E27FC236}">
                <a16:creationId xmlns:a16="http://schemas.microsoft.com/office/drawing/2014/main" id="{052EAD65-32A6-4A3F-BAF5-B784BB5EFE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5" r="22821" b="-1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60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68" y="346626"/>
            <a:ext cx="11318796" cy="103837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pt-BR" sz="4400" dirty="0"/>
              <a:t>3 – A FESTA DO TABERNÁCULO E DE PENTECOSTES</a:t>
            </a:r>
            <a:endParaRPr lang="pt-BR" dirty="0">
              <a:solidFill>
                <a:srgbClr val="FFFFFF"/>
              </a:solidFill>
            </a:endParaRP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9669" y="1515998"/>
            <a:ext cx="5215708" cy="82391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3.1. A Festa do Tabernáculo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9669" y="2420631"/>
            <a:ext cx="5215708" cy="433104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2200" dirty="0"/>
              <a:t>Esta era a maior Festa de Israel e durava oito dias.</a:t>
            </a:r>
          </a:p>
          <a:p>
            <a:r>
              <a:rPr lang="pt-BR" sz="2200" dirty="0"/>
              <a:t>Objetivo:  lembrar que o povo havia sido estrangeiro e peregrino na terra e que as mãos de Deus os haviam guiado de forma sobrenatural. (</a:t>
            </a:r>
            <a:r>
              <a:rPr lang="pt-BR" sz="2200" dirty="0" err="1"/>
              <a:t>Dt</a:t>
            </a:r>
            <a:r>
              <a:rPr lang="pt-BR" sz="2200" dirty="0"/>
              <a:t> 29:5). </a:t>
            </a:r>
          </a:p>
          <a:p>
            <a:r>
              <a:rPr lang="pt-BR" sz="2200" dirty="0"/>
              <a:t>Detalhes: a nuvem de dia e a coluna de fogo de noite. guiando e livrando o povo das adversidades. </a:t>
            </a:r>
          </a:p>
          <a:p>
            <a:r>
              <a:rPr lang="pt-BR" sz="2200" dirty="0"/>
              <a:t>Nesta Festa, o povo cumpria os votos com ofertas voluntárias de agradecimentos feitos durante o ano (</a:t>
            </a:r>
            <a:r>
              <a:rPr lang="pt-BR" sz="2200" dirty="0" err="1"/>
              <a:t>Lv</a:t>
            </a:r>
            <a:r>
              <a:rPr lang="pt-BR" sz="2200" dirty="0"/>
              <a:t> 23:38).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5999" y="2339910"/>
            <a:ext cx="5812465" cy="4411764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pt-BR" sz="2300" dirty="0"/>
              <a:t> </a:t>
            </a:r>
            <a:r>
              <a:rPr lang="pt-BR" sz="2200" dirty="0"/>
              <a:t> Objetivo: agradecer a Deus pela colheita e, ao mesmo tempo, oferecer a próxima colheita como primícias a Deus.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200" dirty="0"/>
              <a:t>Quando:  cinquenta dias depois da Páscoa. Esta festa também conhecida como Festa das Semanas (</a:t>
            </a:r>
            <a:r>
              <a:rPr lang="pt-BR" sz="2200" dirty="0" err="1"/>
              <a:t>Ex</a:t>
            </a:r>
            <a:r>
              <a:rPr lang="pt-BR" sz="2200" dirty="0"/>
              <a:t> 34:22).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200" dirty="0"/>
              <a:t>Detalhes: Era considerada a segunda celebração mais importante estabelecida por Deus.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200" dirty="0"/>
              <a:t>“Honra ao Senhor com a tua fazenda e com as primícias de toda tua renda, e se encherão os teus celeiros abundantemente, e transbordarão de mosto os teus lagares” (Pv 3:9-10).</a:t>
            </a:r>
          </a:p>
        </p:txBody>
      </p:sp>
      <p:sp>
        <p:nvSpPr>
          <p:cNvPr id="17" name="Espaço Reservado para Texto 5">
            <a:extLst>
              <a:ext uri="{FF2B5EF4-FFF2-40B4-BE49-F238E27FC236}">
                <a16:creationId xmlns:a16="http://schemas.microsoft.com/office/drawing/2014/main" id="{E74CD78C-4215-4753-A19C-9F547C439191}"/>
              </a:ext>
            </a:extLst>
          </p:cNvPr>
          <p:cNvSpPr txBox="1">
            <a:spLocks/>
          </p:cNvSpPr>
          <p:nvPr/>
        </p:nvSpPr>
        <p:spPr>
          <a:xfrm>
            <a:off x="6096000" y="1515998"/>
            <a:ext cx="5812464" cy="8239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3.2. O Pentecostes</a:t>
            </a:r>
          </a:p>
        </p:txBody>
      </p:sp>
    </p:spTree>
    <p:extLst>
      <p:ext uri="{BB962C8B-B14F-4D97-AF65-F5344CB8AC3E}">
        <p14:creationId xmlns:p14="http://schemas.microsoft.com/office/powerpoint/2010/main" val="350505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9" grpId="0" build="p" animBg="1"/>
      <p:bldP spid="1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5" name="Picture 27" descr="LIÇÃO DE HUMILDADE NA FESTA DOS TABERNÁCULOS – Destake News Gospel">
            <a:extLst>
              <a:ext uri="{FF2B5EF4-FFF2-40B4-BE49-F238E27FC236}">
                <a16:creationId xmlns:a16="http://schemas.microsoft.com/office/drawing/2014/main" id="{4486CD7A-CBC6-4CFC-95EC-E271511747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" name="Rectangle 159">
            <a:extLst>
              <a:ext uri="{FF2B5EF4-FFF2-40B4-BE49-F238E27FC236}">
                <a16:creationId xmlns:a16="http://schemas.microsoft.com/office/drawing/2014/main" id="{86C7B4A1-154A-4DF0-AC46-F88D75A2E0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6"/>
            <a:ext cx="7197772" cy="5896743"/>
          </a:xfrm>
          <a:prstGeom prst="rect">
            <a:avLst/>
          </a:prstGeom>
          <a:solidFill>
            <a:schemeClr val="bg1">
              <a:alpha val="90000"/>
            </a:schemeClr>
          </a:solidFill>
          <a:ln w="127000" cap="sq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A8D3CCF4-F703-4B2C-BDF8-9C87086C6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804" y="640263"/>
            <a:ext cx="6619811" cy="1344975"/>
          </a:xfrm>
        </p:spPr>
        <p:txBody>
          <a:bodyPr>
            <a:normAutofit/>
          </a:bodyPr>
          <a:lstStyle/>
          <a:p>
            <a:r>
              <a:rPr lang="pt-BR" sz="3400" b="1">
                <a:latin typeface="Georgia" panose="02040502050405020303" pitchFamily="18" charset="0"/>
              </a:rPr>
              <a:t>Subsídio Bíblico e Histórico</a:t>
            </a:r>
            <a:br>
              <a:rPr lang="pt-BR" sz="3400">
                <a:latin typeface="Georgia" panose="02040502050405020303" pitchFamily="18" charset="0"/>
              </a:rPr>
            </a:br>
            <a:endParaRPr lang="pt-BR" sz="3400"/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E98D2E00-5682-4E81-89DD-D774535848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109" y="1341120"/>
            <a:ext cx="6620505" cy="4553653"/>
          </a:xfrm>
        </p:spPr>
        <p:txBody>
          <a:bodyPr>
            <a:normAutofit lnSpcReduction="10000"/>
          </a:bodyPr>
          <a:lstStyle/>
          <a:p>
            <a:r>
              <a:rPr lang="pt-BR" sz="1600" dirty="0"/>
              <a:t>Subsídio Bíblico e Histórico</a:t>
            </a:r>
          </a:p>
          <a:p>
            <a:r>
              <a:rPr lang="pt-BR" sz="1600" dirty="0"/>
              <a:t>“Deus tinha uma preocupação com as gerações futuras e queria que eles conhecessem o verdadeiro Deus de Abraão, Deus de Isaque e Deus de Jacó. Um exemplo claro disto eram as Festas e seus significados. Vejamos três festas não citadas na lição: Lua Nova ou Festa das Trombetas (</a:t>
            </a:r>
            <a:r>
              <a:rPr lang="pt-BR" sz="1600" dirty="0" err="1"/>
              <a:t>Lv</a:t>
            </a:r>
            <a:r>
              <a:rPr lang="pt-BR" sz="1600" dirty="0"/>
              <a:t> 23:23-25) – No começo de cada mês sempre tocava trombeta a qual se chamava Lua Nova (</a:t>
            </a:r>
            <a:r>
              <a:rPr lang="pt-BR" sz="1600" dirty="0" err="1"/>
              <a:t>Nm</a:t>
            </a:r>
            <a:r>
              <a:rPr lang="pt-BR" sz="1600" dirty="0"/>
              <a:t> 10:10). O motivo da festa era anunciar o começo do ano civil; preparando o povo para o apogeu das observâncias religiosas. Dia da Expiação (</a:t>
            </a:r>
            <a:r>
              <a:rPr lang="pt-BR" sz="1600" dirty="0" err="1"/>
              <a:t>Lv</a:t>
            </a:r>
            <a:r>
              <a:rPr lang="pt-BR" sz="1600" dirty="0"/>
              <a:t> 23:16-32) Acontecia no sétimo mês que é o </a:t>
            </a:r>
            <a:r>
              <a:rPr lang="pt-BR" sz="1600" dirty="0" err="1"/>
              <a:t>Tisri</a:t>
            </a:r>
            <a:r>
              <a:rPr lang="pt-BR" sz="1600" dirty="0"/>
              <a:t>, era a coroa e o ponto culminante de todo o sistema de sacrifícios. Neste dia, o sumo sacerdote reunia todos os pecados de Israel e confessava-os a Deus, pedindo perdão. O povo não podia trabalhar, mas sim afligir suas almas com jejuns, demonstrando com isso humildade e tristeza por ter pecado. O Ano Sabático – Este seria um ano de descanso – os israelitas não poderiam semear seus campos, e tudo quanto colhessem naquele ano teria que ser compartilhado pelo proprietário, pelos servos, pelos estrangeiros e até pelos animais. Os credores eram instruídos a cancelar suas dívidas acumuladas nos seis anos que antecediam o ano sabático. Os escravos também deveriam ser emancipados, trazendo assim à memória do povo o tempo em que o Senhor os resgatara da terra da servidão.”</a:t>
            </a:r>
          </a:p>
          <a:p>
            <a:r>
              <a:rPr lang="pt-BR" sz="1600" dirty="0"/>
              <a:t>(Texto Extraído do Livro Mistério do Evangelho - Pr. César Roza)</a:t>
            </a:r>
          </a:p>
        </p:txBody>
      </p:sp>
    </p:spTree>
    <p:extLst>
      <p:ext uri="{BB962C8B-B14F-4D97-AF65-F5344CB8AC3E}">
        <p14:creationId xmlns:p14="http://schemas.microsoft.com/office/powerpoint/2010/main" val="278066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456821" y="531525"/>
            <a:ext cx="3677264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0" strike="noStrike" cap="all" spc="-1" dirty="0" err="1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Conclusão</a:t>
            </a:r>
            <a:r>
              <a:rPr lang="en-US" sz="3600" b="0" strike="noStrike" cap="all" spc="-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82A1EF6-0D92-4665-BE48-AE8A679A0C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/>
          <a:stretch/>
        </p:blipFill>
        <p:spPr>
          <a:xfrm>
            <a:off x="4645784" y="0"/>
            <a:ext cx="7546216" cy="6857990"/>
          </a:xfrm>
          <a:prstGeom prst="rect">
            <a:avLst/>
          </a:prstGeom>
        </p:spPr>
      </p:pic>
      <p:sp>
        <p:nvSpPr>
          <p:cNvPr id="151" name="TextShape 2"/>
          <p:cNvSpPr txBox="1"/>
          <p:nvPr/>
        </p:nvSpPr>
        <p:spPr>
          <a:xfrm>
            <a:off x="456821" y="2365702"/>
            <a:ext cx="3677263" cy="409257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algn="l"/>
            <a:r>
              <a:rPr lang="pt-BR" sz="3600" b="0" i="0" dirty="0">
                <a:effectLst/>
                <a:latin typeface="Roboto" pitchFamily="2" charset="0"/>
              </a:rPr>
              <a:t>As Festas do povo hebreu eram momentos de encontros que proporcionavam o enaltecimento a Deus, bem como a propagação do Seu caráter e atributo às gerações posteriores.</a:t>
            </a:r>
          </a:p>
          <a:p>
            <a:br>
              <a:rPr lang="pt-BR" sz="3600" b="0" i="0" dirty="0">
                <a:solidFill>
                  <a:srgbClr val="251E0E"/>
                </a:solidFill>
                <a:effectLst/>
                <a:latin typeface="Roboto" pitchFamily="2" charset="0"/>
              </a:rPr>
            </a:br>
            <a:br>
              <a:rPr lang="pt-BR" sz="36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</a:br>
            <a:endParaRPr lang="pt-BR" sz="3600" b="0" i="0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0F1A5B1-67D2-419E-9BDE-263D70FF04B2}"/>
              </a:ext>
            </a:extLst>
          </p:cNvPr>
          <p:cNvSpPr txBox="1"/>
          <p:nvPr/>
        </p:nvSpPr>
        <p:spPr>
          <a:xfrm>
            <a:off x="96370" y="6142215"/>
            <a:ext cx="49647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Fonte: Revista Betel Conectar+, Lição 11, 3° Tri, 2021.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637" y="868096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355" y="5037403"/>
            <a:ext cx="1940675" cy="1905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178" y="487270"/>
            <a:ext cx="1809750" cy="1143000"/>
          </a:xfrm>
          <a:prstGeom prst="rect">
            <a:avLst/>
          </a:prstGeom>
        </p:spPr>
      </p:pic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35A01E0-DFCD-403A-B465-BFD17622C3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06" y="1115534"/>
            <a:ext cx="2449781" cy="4307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584D127-F47D-483C-B584-7F425CE221F3}"/>
              </a:ext>
            </a:extLst>
          </p:cNvPr>
          <p:cNvGrpSpPr/>
          <p:nvPr/>
        </p:nvGrpSpPr>
        <p:grpSpPr>
          <a:xfrm>
            <a:off x="3165147" y="2773096"/>
            <a:ext cx="2625751" cy="3762887"/>
            <a:chOff x="7663544" y="780037"/>
            <a:chExt cx="3832268" cy="4215517"/>
          </a:xfrm>
        </p:grpSpPr>
        <p:pic>
          <p:nvPicPr>
            <p:cNvPr id="12" name="Imagem 11" descr="Tela de celular com texto preto sobre fundo azul&#10;&#10;Descrição gerada automaticamente">
              <a:extLst>
                <a:ext uri="{FF2B5EF4-FFF2-40B4-BE49-F238E27FC236}">
                  <a16:creationId xmlns:a16="http://schemas.microsoft.com/office/drawing/2014/main" id="{A7B243FA-C9F6-4AEA-8648-A2867874B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3544" y="780037"/>
              <a:ext cx="3832268" cy="38322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430C9AC5-ACEB-44F2-8C2F-C910CE6FC4EA}"/>
                </a:ext>
              </a:extLst>
            </p:cNvPr>
            <p:cNvSpPr txBox="1"/>
            <p:nvPr/>
          </p:nvSpPr>
          <p:spPr>
            <a:xfrm>
              <a:off x="7663544" y="4626222"/>
              <a:ext cx="38322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dirty="0">
                  <a:hlinkClick r:id="rId7"/>
                </a:rPr>
                <a:t>https://t.me/juliocesarmedeiros</a:t>
              </a:r>
              <a:r>
                <a:rPr lang="pt-BR" dirty="0"/>
                <a:t> </a:t>
              </a:r>
            </a:p>
          </p:txBody>
        </p:sp>
      </p:grpSp>
      <p:pic>
        <p:nvPicPr>
          <p:cNvPr id="16" name="Picture 2">
            <a:extLst>
              <a:ext uri="{FF2B5EF4-FFF2-40B4-BE49-F238E27FC236}">
                <a16:creationId xmlns:a16="http://schemas.microsoft.com/office/drawing/2014/main" id="{42C81C0A-FECB-470C-8849-37E4502BF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336" y="4197948"/>
            <a:ext cx="2449781" cy="2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8" name="Espaço Reservado para Conteúdo 17" descr="Tela de celular com texto preto sobre fundo branco&#10;&#10;Descrição gerada automaticamente com confiança baixa">
            <a:extLst>
              <a:ext uri="{FF2B5EF4-FFF2-40B4-BE49-F238E27FC236}">
                <a16:creationId xmlns:a16="http://schemas.microsoft.com/office/drawing/2014/main" id="{FD699E89-FDD9-4AC3-BB7B-508E2434BA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043">
            <a:off x="6430058" y="142708"/>
            <a:ext cx="2132124" cy="3073332"/>
          </a:xfrm>
        </p:spPr>
      </p:pic>
      <p:pic>
        <p:nvPicPr>
          <p:cNvPr id="20" name="Imagem 19" descr="Tela de celular com publicação numa rede social&#10;&#10;Descrição gerada automaticamente com confiança média">
            <a:extLst>
              <a:ext uri="{FF2B5EF4-FFF2-40B4-BE49-F238E27FC236}">
                <a16:creationId xmlns:a16="http://schemas.microsoft.com/office/drawing/2014/main" id="{9593EA1D-DF8F-4632-ABD1-F3605EB8B1A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5248">
            <a:off x="9959665" y="875936"/>
            <a:ext cx="1735600" cy="2703908"/>
          </a:xfrm>
          <a:prstGeom prst="rect">
            <a:avLst/>
          </a:prstGeom>
        </p:spPr>
      </p:pic>
      <p:pic>
        <p:nvPicPr>
          <p:cNvPr id="10" name="Imagem 9" descr="Uma imagem contendo mulher, jogador, bola, balançando&#10;&#10;Descrição gerada automaticamente">
            <a:extLst>
              <a:ext uri="{FF2B5EF4-FFF2-40B4-BE49-F238E27FC236}">
                <a16:creationId xmlns:a16="http://schemas.microsoft.com/office/drawing/2014/main" id="{1BB17BAF-CF12-4993-83D9-2FDE996AE7A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421">
            <a:off x="8395021" y="563256"/>
            <a:ext cx="1591743" cy="2573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Imagem 21" descr="Diagrama&#10;&#10;Descrição gerada automaticamente">
            <a:extLst>
              <a:ext uri="{FF2B5EF4-FFF2-40B4-BE49-F238E27FC236}">
                <a16:creationId xmlns:a16="http://schemas.microsoft.com/office/drawing/2014/main" id="{C08B56FE-A9E6-4563-BFBC-C187A8AB320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04" y="4197948"/>
            <a:ext cx="2506426" cy="25064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648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76" y="290910"/>
            <a:ext cx="5266349" cy="39497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385176" y="4392974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Pr. Júlio César Medeiros</a:t>
            </a:r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  <p:pic>
        <p:nvPicPr>
          <p:cNvPr id="3" name="Imagem 2" descr="Diagrama&#10;&#10;Descrição gerada automaticamente">
            <a:extLst>
              <a:ext uri="{FF2B5EF4-FFF2-40B4-BE49-F238E27FC236}">
                <a16:creationId xmlns:a16="http://schemas.microsoft.com/office/drawing/2014/main" id="{DF3AD6A9-C63D-4E33-BD28-19B975D0CB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688" y="290910"/>
            <a:ext cx="5379136" cy="53791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m 5" descr="Homem tirando foto de si mesmo em frente ao computador&#10;&#10;Descrição gerada automaticamente">
            <a:extLst>
              <a:ext uri="{FF2B5EF4-FFF2-40B4-BE49-F238E27FC236}">
                <a16:creationId xmlns:a16="http://schemas.microsoft.com/office/drawing/2014/main" id="{BC6470E6-325C-48E1-AA9C-70E4D35156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570" y="4563579"/>
            <a:ext cx="3560406" cy="200351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788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de cantos arredondados 6"/>
          <p:cNvSpPr/>
          <p:nvPr/>
        </p:nvSpPr>
        <p:spPr>
          <a:xfrm>
            <a:off x="1524001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sz="1600" b="1" dirty="0"/>
              <a:t>“E este dia vos será por memória, e celebrá-lo-eis por festa ao Senhor, nas vossas gerações o celebrareis por estatuto perpétuo.” </a:t>
            </a:r>
            <a:r>
              <a:rPr lang="pt-BR" sz="1600" b="1" dirty="0" err="1"/>
              <a:t>Êx</a:t>
            </a:r>
            <a:r>
              <a:rPr lang="pt-BR" sz="1600" b="1" dirty="0"/>
              <a:t> 12.14</a:t>
            </a:r>
            <a:endParaRPr kumimoji="0" lang="pt-BR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3877827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dirty="0"/>
              <a:t>As Festas eram celebrações à bondade e fidelidade de Deus.</a:t>
            </a:r>
          </a:p>
          <a:p>
            <a:pPr lvl="0" algn="ctr" defTabSz="457200">
              <a:defRPr/>
            </a:pPr>
            <a:endParaRPr lang="pt-BR" dirty="0"/>
          </a:p>
        </p:txBody>
      </p:sp>
      <p:sp>
        <p:nvSpPr>
          <p:cNvPr id="11" name="Retângulo de cantos arredondados 10"/>
          <p:cNvSpPr/>
          <p:nvPr/>
        </p:nvSpPr>
        <p:spPr>
          <a:xfrm>
            <a:off x="6170983" y="4112209"/>
            <a:ext cx="2143125" cy="266333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pt-BR" dirty="0"/>
              <a:t>Conceituar as </a:t>
            </a:r>
            <a:r>
              <a:rPr lang="pt-BR" sz="1600" dirty="0"/>
              <a:t>Festas anuais e seu contexto em Israel;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pt-BR" sz="1600" dirty="0"/>
              <a:t>Conhecer o momento histórico das Festas;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pt-BR" sz="1600" dirty="0"/>
              <a:t>Destacar a importância destas Festas no meio do povo.</a:t>
            </a:r>
          </a:p>
        </p:txBody>
      </p:sp>
      <p:sp>
        <p:nvSpPr>
          <p:cNvPr id="12" name="Retângulo de cantos arredondados 11"/>
          <p:cNvSpPr/>
          <p:nvPr/>
        </p:nvSpPr>
        <p:spPr>
          <a:xfrm>
            <a:off x="8382000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1575162" y="3804433"/>
            <a:ext cx="2091962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VERSÍCULO DO DIA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66" y="3149186"/>
            <a:ext cx="799470" cy="559629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3792035" y="3804432"/>
            <a:ext cx="2389757" cy="33855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VERDADE APLICADA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6231652" y="3804433"/>
            <a:ext cx="2139368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OBJETIVOS DA LIÇÃO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68" y="3256580"/>
            <a:ext cx="575928" cy="575688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8338042" y="3804432"/>
            <a:ext cx="2379819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MOMENTO DE ORAÇÃO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392" y="3162476"/>
            <a:ext cx="609116" cy="609116"/>
          </a:xfrm>
          <a:prstGeom prst="rect">
            <a:avLst/>
          </a:prstGeom>
        </p:spPr>
      </p:pic>
      <p:sp>
        <p:nvSpPr>
          <p:cNvPr id="23" name="CaixaDeTexto 22"/>
          <p:cNvSpPr txBox="1"/>
          <p:nvPr/>
        </p:nvSpPr>
        <p:spPr>
          <a:xfrm>
            <a:off x="8464139" y="4501272"/>
            <a:ext cx="20609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pt-BR" i="1" dirty="0"/>
              <a:t>Que possamos ser gratos, celebrando ao Senhor pelos enésimos benefícios que nos tem feito.</a:t>
            </a:r>
            <a:br>
              <a:rPr lang="pt-BR" dirty="0"/>
            </a:br>
            <a:endParaRPr lang="pt-BR" dirty="0">
              <a:solidFill>
                <a:prstClr val="white"/>
              </a:solidFill>
            </a:endParaRP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932" y="2971622"/>
            <a:ext cx="860646" cy="860646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AFDBC0CC-8AA0-4FA7-BEF4-2326FBBABBB4}"/>
              </a:ext>
            </a:extLst>
          </p:cNvPr>
          <p:cNvSpPr txBox="1"/>
          <p:nvPr/>
        </p:nvSpPr>
        <p:spPr>
          <a:xfrm>
            <a:off x="9264116" y="4235320"/>
            <a:ext cx="5276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i="0" dirty="0">
                <a:solidFill>
                  <a:srgbClr val="3F3757"/>
                </a:solidFill>
                <a:effectLst/>
                <a:latin typeface="Nunito Sans"/>
              </a:rPr>
              <a:t>🙏</a:t>
            </a:r>
            <a:endParaRPr lang="pt-B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8E251AA-C3FE-46A0-B3A4-61DB878DC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423" y="1732449"/>
            <a:ext cx="467819" cy="82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er a bíblia ela te mostrá o caminho on Make a GIF">
            <a:extLst>
              <a:ext uri="{FF2B5EF4-FFF2-40B4-BE49-F238E27FC236}">
                <a16:creationId xmlns:a16="http://schemas.microsoft.com/office/drawing/2014/main" id="{832687DE-ED8E-42D8-8D75-3EB6BCB7573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0228" y="470220"/>
            <a:ext cx="2143325" cy="206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58341AB-0518-4DF9-99C1-156D509309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446" y="139177"/>
            <a:ext cx="10353762" cy="2379759"/>
          </a:xfrm>
        </p:spPr>
        <p:txBody>
          <a:bodyPr>
            <a:normAutofit fontScale="85000" lnSpcReduction="20000"/>
          </a:bodyPr>
          <a:lstStyle/>
          <a:p>
            <a:r>
              <a:rPr lang="pt-BR" dirty="0"/>
              <a:t>Leitura Semanal</a:t>
            </a:r>
          </a:p>
          <a:p>
            <a:r>
              <a:rPr lang="pt-BR" dirty="0"/>
              <a:t>Segunda	</a:t>
            </a:r>
            <a:r>
              <a:rPr lang="pt-BR" dirty="0" err="1"/>
              <a:t>Lv</a:t>
            </a:r>
            <a:r>
              <a:rPr lang="pt-BR" dirty="0"/>
              <a:t> 23:37 – As solenidades envolvem sacrifícios.</a:t>
            </a:r>
          </a:p>
          <a:p>
            <a:r>
              <a:rPr lang="pt-BR" dirty="0"/>
              <a:t>Terça	1Co 5:7 – Jesus é a nossa Páscoa.</a:t>
            </a:r>
          </a:p>
          <a:p>
            <a:r>
              <a:rPr lang="pt-BR" dirty="0"/>
              <a:t>Quarta	</a:t>
            </a:r>
            <a:r>
              <a:rPr lang="pt-BR" dirty="0" err="1"/>
              <a:t>Sl</a:t>
            </a:r>
            <a:r>
              <a:rPr lang="pt-BR" dirty="0"/>
              <a:t> 100:1 – Celebrando a Deus.</a:t>
            </a:r>
          </a:p>
          <a:p>
            <a:r>
              <a:rPr lang="pt-BR" dirty="0"/>
              <a:t>Quinta	Is 1.11-15 – Deus repreende o povo quanto às festas.</a:t>
            </a:r>
          </a:p>
          <a:p>
            <a:r>
              <a:rPr lang="pt-BR" dirty="0"/>
              <a:t>Sexta	</a:t>
            </a:r>
            <a:r>
              <a:rPr lang="pt-BR" dirty="0" err="1"/>
              <a:t>Fp</a:t>
            </a:r>
            <a:r>
              <a:rPr lang="pt-BR" dirty="0"/>
              <a:t> 4:4 – Regozijando no Senhor.</a:t>
            </a:r>
          </a:p>
          <a:p>
            <a:r>
              <a:rPr lang="pt-BR" dirty="0"/>
              <a:t>Sábado	1Co 11:23-29 – A Ceia do Senhor.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33C070B2-7A2D-45D9-A240-6205A17542E3}"/>
              </a:ext>
            </a:extLst>
          </p:cNvPr>
          <p:cNvSpPr txBox="1"/>
          <p:nvPr/>
        </p:nvSpPr>
        <p:spPr>
          <a:xfrm>
            <a:off x="367459" y="2536571"/>
            <a:ext cx="60938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Comentarista: César Pereira Roza de Melo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3674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21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INTRODUÇÃO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6191471"/>
              </p:ext>
            </p:extLst>
          </p:nvPr>
        </p:nvGraphicFramePr>
        <p:xfrm>
          <a:off x="2209346" y="1732451"/>
          <a:ext cx="7765322" cy="4468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4278754" y="4343401"/>
            <a:ext cx="3626506" cy="646331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3600" dirty="0"/>
              <a:t>PONTO CHAVE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278754" y="4989732"/>
            <a:ext cx="4295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i="0" dirty="0">
                <a:effectLst/>
                <a:latin typeface="Roboto" pitchFamily="2" charset="0"/>
              </a:rPr>
              <a:t>Cada festividade tinha um significado na vida do povo</a:t>
            </a:r>
            <a:endParaRPr lang="pt-BR" dirty="0"/>
          </a:p>
        </p:txBody>
      </p:sp>
      <p:pic>
        <p:nvPicPr>
          <p:cNvPr id="1028" name="Picture 4" descr="Diana Chaves GIF | Gfycat">
            <a:extLst>
              <a:ext uri="{FF2B5EF4-FFF2-40B4-BE49-F238E27FC236}">
                <a16:creationId xmlns:a16="http://schemas.microsoft.com/office/drawing/2014/main" id="{97668243-BBDD-472C-83CE-79F5C821884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0619">
            <a:off x="677460" y="4158865"/>
            <a:ext cx="3487412" cy="234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8F446B8F-0B93-44BC-806A-E78DB445A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solidFill>
            <a:srgbClr val="F1F5F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1200" b="1" i="0" u="none" strike="noStrike" cap="none" normalizeH="0" baseline="0">
                <a:ln>
                  <a:noFill/>
                </a:ln>
                <a:solidFill>
                  <a:srgbClr val="356884"/>
                </a:solidFill>
                <a:effectLst/>
                <a:latin typeface="Nunito Sans"/>
              </a:rPr>
              <a:t>Jesus foi o sacrifício perfeito na obra de redenção.</a:t>
            </a:r>
            <a:endParaRPr kumimoji="0" lang="pt-BR" altLang="pt-BR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t-BR" altLang="pt-BR" sz="1200" b="0" i="0" u="none" strike="noStrike" cap="none" normalizeH="0" baseline="0">
                <a:ln>
                  <a:noFill/>
                </a:ln>
                <a:solidFill>
                  <a:srgbClr val="48525C"/>
                </a:solidFill>
                <a:effectLst/>
                <a:latin typeface="Nunito Sans"/>
              </a:rPr>
            </a:br>
            <a:endParaRPr kumimoji="0" lang="pt-BR" altLang="pt-B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4" descr="Diana Chaves GIF | Gfycat">
            <a:extLst>
              <a:ext uri="{FF2B5EF4-FFF2-40B4-BE49-F238E27FC236}">
                <a16:creationId xmlns:a16="http://schemas.microsoft.com/office/drawing/2014/main" id="{CF9EA27B-E64A-4A2D-9444-E9BBDDB506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0619">
            <a:off x="7918232" y="4158865"/>
            <a:ext cx="3487412" cy="234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84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904E796-CD5F-42A1-811B-A50B68FCD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516804"/>
            <a:ext cx="6594189" cy="1625210"/>
          </a:xfrm>
        </p:spPr>
        <p:txBody>
          <a:bodyPr>
            <a:normAutofit/>
          </a:bodyPr>
          <a:lstStyle/>
          <a:p>
            <a:r>
              <a:rPr lang="pt-BR" dirty="0">
                <a:solidFill>
                  <a:srgbClr val="FFFFFF"/>
                </a:solidFill>
              </a:rPr>
              <a:t>As festas em Israel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D30126-6314-4A93-B27E-5C66CF781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2432305"/>
            <a:ext cx="7056669" cy="4102852"/>
          </a:xfrm>
          <a:prstGeom prst="rect">
            <a:avLst/>
          </a:prstGeom>
          <a:solidFill>
            <a:srgbClr val="7F7F7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2609AB9-747C-4C10-8AE3-FAA630766E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44" y="2685348"/>
            <a:ext cx="6579910" cy="359676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9B553BD-A431-42FB-8177-9F5C56831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4655" y="515683"/>
            <a:ext cx="4239403" cy="6086170"/>
          </a:xfrm>
        </p:spPr>
        <p:txBody>
          <a:bodyPr anchor="ctr">
            <a:normAutofit lnSpcReduction="10000"/>
          </a:bodyPr>
          <a:lstStyle/>
          <a:p>
            <a:r>
              <a:rPr lang="pt-BR" sz="1600" dirty="0">
                <a:solidFill>
                  <a:srgbClr val="FFFFFF"/>
                </a:solidFill>
              </a:rPr>
              <a:t>Visto que Israel era uma sociedade agrícola, seu calendário atendia suficientemente o povo e suas festividades religiosas. No décimo quarto dia do primeiro mês (que corresponde a março/abril), celebrava-se a Páscoa (</a:t>
            </a:r>
            <a:r>
              <a:rPr lang="pt-BR" sz="1600" dirty="0" err="1">
                <a:solidFill>
                  <a:srgbClr val="FFFFFF"/>
                </a:solidFill>
              </a:rPr>
              <a:t>Êx</a:t>
            </a:r>
            <a:r>
              <a:rPr lang="pt-BR" sz="1600" dirty="0">
                <a:solidFill>
                  <a:srgbClr val="FFFFFF"/>
                </a:solidFill>
              </a:rPr>
              <a:t> 12.18); do décimo quinto ao vigésimo primeiro havia a festa dos Pães Asmos (</a:t>
            </a:r>
            <a:r>
              <a:rPr lang="pt-BR" sz="1600" dirty="0" err="1">
                <a:solidFill>
                  <a:srgbClr val="FFFFFF"/>
                </a:solidFill>
              </a:rPr>
              <a:t>Lv</a:t>
            </a:r>
            <a:r>
              <a:rPr lang="pt-BR" sz="1600" dirty="0">
                <a:solidFill>
                  <a:srgbClr val="FFFFFF"/>
                </a:solidFill>
              </a:rPr>
              <a:t> 23.6); no décimo sexto dia eram dedicadas as primícias (</a:t>
            </a:r>
            <a:r>
              <a:rPr lang="pt-BR" sz="1600" dirty="0" err="1">
                <a:solidFill>
                  <a:srgbClr val="FFFFFF"/>
                </a:solidFill>
              </a:rPr>
              <a:t>Lv</a:t>
            </a:r>
            <a:r>
              <a:rPr lang="pt-BR" sz="1600" dirty="0">
                <a:solidFill>
                  <a:srgbClr val="FFFFFF"/>
                </a:solidFill>
              </a:rPr>
              <a:t> 23.10-14), com os primeiros brotos de cevada. O segundo mês (abril/maio) marcava a celebração de uma Páscoa posterior, no caso de alguns terem perdido a primeira celebração (</a:t>
            </a:r>
            <a:r>
              <a:rPr lang="pt-BR" sz="1600" dirty="0" err="1">
                <a:solidFill>
                  <a:srgbClr val="FFFFFF"/>
                </a:solidFill>
              </a:rPr>
              <a:t>Nm</a:t>
            </a:r>
            <a:r>
              <a:rPr lang="pt-BR" sz="1600" dirty="0">
                <a:solidFill>
                  <a:srgbClr val="FFFFFF"/>
                </a:solidFill>
              </a:rPr>
              <a:t> 9.10-11).</a:t>
            </a:r>
          </a:p>
          <a:p>
            <a:endParaRPr lang="pt-BR" sz="1600" dirty="0">
              <a:solidFill>
                <a:srgbClr val="FFFFFF"/>
              </a:solidFill>
            </a:endParaRPr>
          </a:p>
          <a:p>
            <a:r>
              <a:rPr lang="pt-BR" sz="1600" dirty="0">
                <a:solidFill>
                  <a:srgbClr val="FFFFFF"/>
                </a:solidFill>
              </a:rPr>
              <a:t>No sexto dia do terceiro mês (maio/junho), o povo celebrava o dia de </a:t>
            </a:r>
            <a:r>
              <a:rPr lang="pt-BR" sz="1600" b="1" dirty="0">
                <a:solidFill>
                  <a:srgbClr val="FFFFFF"/>
                </a:solidFill>
              </a:rPr>
              <a:t>Pentecostes</a:t>
            </a:r>
            <a:r>
              <a:rPr lang="pt-BR" sz="1600" dirty="0">
                <a:solidFill>
                  <a:srgbClr val="FFFFFF"/>
                </a:solidFill>
              </a:rPr>
              <a:t>, também chamado festa das Semanas (</a:t>
            </a:r>
            <a:r>
              <a:rPr lang="pt-BR" sz="1600" dirty="0" err="1">
                <a:solidFill>
                  <a:srgbClr val="FFFFFF"/>
                </a:solidFill>
              </a:rPr>
              <a:t>Lv</a:t>
            </a:r>
            <a:r>
              <a:rPr lang="pt-BR" sz="1600" dirty="0">
                <a:solidFill>
                  <a:srgbClr val="FFFFFF"/>
                </a:solidFill>
              </a:rPr>
              <a:t> 23.15-22), em comemoração do término das colheitas de cevada e trigo. No sétimo mês (setembro/outubro), o primeiro dia era a festa </a:t>
            </a:r>
            <a:r>
              <a:rPr lang="pt-BR" sz="1600" b="1" dirty="0">
                <a:solidFill>
                  <a:srgbClr val="FFFFFF"/>
                </a:solidFill>
              </a:rPr>
              <a:t>das Trombetas </a:t>
            </a:r>
            <a:r>
              <a:rPr lang="pt-BR" sz="1600" dirty="0">
                <a:solidFill>
                  <a:srgbClr val="FFFFFF"/>
                </a:solidFill>
              </a:rPr>
              <a:t>(</a:t>
            </a:r>
            <a:r>
              <a:rPr lang="pt-BR" sz="1600" dirty="0" err="1">
                <a:solidFill>
                  <a:srgbClr val="FFFFFF"/>
                </a:solidFill>
              </a:rPr>
              <a:t>Lv</a:t>
            </a:r>
            <a:r>
              <a:rPr lang="pt-BR" sz="1600" dirty="0">
                <a:solidFill>
                  <a:srgbClr val="FFFFFF"/>
                </a:solidFill>
              </a:rPr>
              <a:t> 23.23-25; </a:t>
            </a:r>
            <a:r>
              <a:rPr lang="pt-BR" sz="1600" dirty="0" err="1">
                <a:solidFill>
                  <a:srgbClr val="FFFFFF"/>
                </a:solidFill>
              </a:rPr>
              <a:t>Nm</a:t>
            </a:r>
            <a:r>
              <a:rPr lang="pt-BR" sz="1600" dirty="0">
                <a:solidFill>
                  <a:srgbClr val="FFFFFF"/>
                </a:solidFill>
              </a:rPr>
              <a:t> 29.1), que celebrava o Ano Novo; o décimo mês era o Dia da Expiação (</a:t>
            </a:r>
            <a:r>
              <a:rPr lang="pt-BR" sz="1600" dirty="0" err="1">
                <a:solidFill>
                  <a:srgbClr val="FFFFFF"/>
                </a:solidFill>
              </a:rPr>
              <a:t>Lv</a:t>
            </a:r>
            <a:r>
              <a:rPr lang="pt-BR" sz="1600" dirty="0">
                <a:solidFill>
                  <a:srgbClr val="FFFFFF"/>
                </a:solidFill>
              </a:rPr>
              <a:t> 16.29-34; 23.26-32); do décimo quinto dia ao vigésimo segundo comemorava-se a </a:t>
            </a:r>
            <a:r>
              <a:rPr lang="pt-BR" sz="1600" b="1" dirty="0">
                <a:solidFill>
                  <a:srgbClr val="FFFFFF"/>
                </a:solidFill>
              </a:rPr>
              <a:t>festa dos Tabernáculos </a:t>
            </a:r>
            <a:r>
              <a:rPr lang="pt-BR" sz="1600" dirty="0">
                <a:solidFill>
                  <a:srgbClr val="FFFFFF"/>
                </a:solidFill>
              </a:rPr>
              <a:t>(</a:t>
            </a:r>
            <a:r>
              <a:rPr lang="pt-BR" sz="1600" dirty="0" err="1">
                <a:solidFill>
                  <a:srgbClr val="FFFFFF"/>
                </a:solidFill>
              </a:rPr>
              <a:t>Lv</a:t>
            </a:r>
            <a:r>
              <a:rPr lang="pt-BR" sz="1600" dirty="0">
                <a:solidFill>
                  <a:srgbClr val="FFFFFF"/>
                </a:solidFill>
              </a:rPr>
              <a:t> 23.33-43) em gratidão por todas as colheitas do ano. Desse modo, as festas estavam estreitamente relacionadas às colheitas.</a:t>
            </a:r>
          </a:p>
        </p:txBody>
      </p:sp>
    </p:spTree>
    <p:extLst>
      <p:ext uri="{BB962C8B-B14F-4D97-AF65-F5344CB8AC3E}">
        <p14:creationId xmlns:p14="http://schemas.microsoft.com/office/powerpoint/2010/main" val="554090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Festas Judaicas → Todas as Comemorações Judaicas">
            <a:extLst>
              <a:ext uri="{FF2B5EF4-FFF2-40B4-BE49-F238E27FC236}">
                <a16:creationId xmlns:a16="http://schemas.microsoft.com/office/drawing/2014/main" id="{BBA14A03-43DC-4379-8688-1314D0525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48" y="2285998"/>
            <a:ext cx="4520914" cy="4520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4256" y="516804"/>
            <a:ext cx="6594189" cy="1625210"/>
          </a:xfrm>
        </p:spPr>
        <p:txBody>
          <a:bodyPr>
            <a:normAutofit/>
          </a:bodyPr>
          <a:lstStyle/>
          <a:p>
            <a:r>
              <a:rPr lang="pt-BR" b="1">
                <a:solidFill>
                  <a:srgbClr val="FFFFFF"/>
                </a:solidFill>
              </a:rPr>
              <a:t>1 – AS FESTAS EM SRAEL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6D30126-6314-4A93-B27E-5C66CF781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2432305"/>
            <a:ext cx="7056669" cy="4102852"/>
          </a:xfrm>
          <a:prstGeom prst="rect">
            <a:avLst/>
          </a:prstGeom>
          <a:solidFill>
            <a:srgbClr val="7F7F7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36900" indent="0">
              <a:buNone/>
            </a:pPr>
            <a:r>
              <a:rPr lang="pt-BR" sz="2000" dirty="0">
                <a:solidFill>
                  <a:srgbClr val="FFFFFF"/>
                </a:solidFill>
              </a:rPr>
              <a:t>A expressão hebraica traduzida por “festa“, tem dois significado básicos. A primeira é “uma ocasião assinalada” e a outra é “regozijo“. Em regra geral, as festas envolviam um ou mais dias em que os hebreus suspendiam seus trabalhos para celebrarem ao Senhor.</a:t>
            </a:r>
          </a:p>
          <a:p>
            <a:pPr marL="36900" indent="0">
              <a:buNone/>
            </a:pPr>
            <a:endParaRPr lang="pt-BR" sz="2000" dirty="0">
              <a:solidFill>
                <a:srgbClr val="FFFFFF"/>
              </a:solidFill>
            </a:endParaRPr>
          </a:p>
        </p:txBody>
      </p:sp>
      <p:pic>
        <p:nvPicPr>
          <p:cNvPr id="3078" name="Picture 6" descr="Numinosum Teologia: FESTAS JUDAICAS">
            <a:extLst>
              <a:ext uri="{FF2B5EF4-FFF2-40B4-BE49-F238E27FC236}">
                <a16:creationId xmlns:a16="http://schemas.microsoft.com/office/drawing/2014/main" id="{173B7999-E461-4861-988A-99E82C084E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82" y="2103355"/>
            <a:ext cx="6498336" cy="4703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78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82" y="201953"/>
            <a:ext cx="11185635" cy="132556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pt-BR" sz="4400" b="1" dirty="0">
                <a:solidFill>
                  <a:schemeClr val="bg1"/>
                </a:solidFill>
              </a:rPr>
              <a:t>1 – AS FESTAS EM SRAEL</a:t>
            </a:r>
            <a:endParaRPr lang="pt-BR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1007" y="1544411"/>
            <a:ext cx="5157787" cy="480332"/>
          </a:xfrm>
        </p:spPr>
        <p:txBody>
          <a:bodyPr>
            <a:normAutofit fontScale="92500"/>
          </a:bodyPr>
          <a:lstStyle/>
          <a:p>
            <a:r>
              <a:rPr lang="pt-BR" dirty="0"/>
              <a:t>1.1. O objetivo das Festas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3251" y="2214873"/>
            <a:ext cx="5383618" cy="4251044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pt-BR" sz="2400" dirty="0"/>
              <a:t>As santas convocações não eram apenas para festejar e ajuntar pessoas, mas também para que os israelitas meditassem sobre a bondade, providência e fidelidade de Deus.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400" dirty="0"/>
              <a:t>Elas estavam ligadas à agricultura ou a algum acontecimento especial levando a meditação sobre a bondade de Deus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400" dirty="0"/>
              <a:t>Algumas destas festas eram perpétuas  como a festa da Páscoa (</a:t>
            </a:r>
            <a:r>
              <a:rPr lang="pt-BR" sz="2400" dirty="0" err="1"/>
              <a:t>Ex</a:t>
            </a:r>
            <a:r>
              <a:rPr lang="pt-BR" sz="2400" dirty="0"/>
              <a:t> 12:14).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400" dirty="0"/>
              <a:t>As festas eram como  memoriais. 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0CDD807-3887-4A75-935F-4484FE789C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1506140"/>
            <a:ext cx="5183188" cy="518603"/>
          </a:xfrm>
        </p:spPr>
        <p:txBody>
          <a:bodyPr>
            <a:normAutofit fontScale="92500"/>
          </a:bodyPr>
          <a:lstStyle/>
          <a:p>
            <a:r>
              <a:rPr lang="pt-BR" dirty="0"/>
              <a:t>1.2. As Festas revelavam o Deus de Israel</a:t>
            </a:r>
          </a:p>
        </p:txBody>
      </p:sp>
      <p:sp>
        <p:nvSpPr>
          <p:cNvPr id="9" name="Espaço Reservado para Conteúdo 6">
            <a:extLst>
              <a:ext uri="{FF2B5EF4-FFF2-40B4-BE49-F238E27FC236}">
                <a16:creationId xmlns:a16="http://schemas.microsoft.com/office/drawing/2014/main" id="{B24E22E0-C318-4B1C-9FDB-272BD5CF998A}"/>
              </a:ext>
            </a:extLst>
          </p:cNvPr>
          <p:cNvSpPr txBox="1">
            <a:spLocks/>
          </p:cNvSpPr>
          <p:nvPr/>
        </p:nvSpPr>
        <p:spPr>
          <a:xfrm>
            <a:off x="5995785" y="2214873"/>
            <a:ext cx="5383618" cy="42510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q"/>
            </a:pPr>
            <a:r>
              <a:rPr lang="pt-BR" sz="2400" dirty="0"/>
              <a:t>Desde que os hebreus viviam no Egito, o propósito de Deus sempre foi tê-los como propriedade exclusiva, (</a:t>
            </a:r>
            <a:r>
              <a:rPr lang="pt-BR" sz="2400" dirty="0" err="1"/>
              <a:t>Tg</a:t>
            </a:r>
            <a:r>
              <a:rPr lang="pt-BR" sz="2400" dirty="0"/>
              <a:t> 4:5).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400" dirty="0"/>
              <a:t>A festa da</a:t>
            </a:r>
            <a:r>
              <a:rPr lang="pt-BR" sz="2400" b="1" dirty="0"/>
              <a:t> Páscoa</a:t>
            </a:r>
            <a:r>
              <a:rPr lang="pt-BR" sz="2400" dirty="0"/>
              <a:t>, por exemplo, mostra um Deus libertador;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400" dirty="0"/>
              <a:t>A festa do </a:t>
            </a:r>
            <a:r>
              <a:rPr lang="pt-BR" sz="2400" b="1" dirty="0"/>
              <a:t>Tabernáculo </a:t>
            </a:r>
            <a:r>
              <a:rPr lang="pt-BR" sz="2400" dirty="0"/>
              <a:t>apontava para o fiel provedor nas peregrinações.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pt-BR" sz="2400" dirty="0"/>
              <a:t>Estas festas serviam para que os próprios pais reforçassem na mente e no coração de seus filhos sobre o caráter do Deus tremendo (</a:t>
            </a:r>
            <a:r>
              <a:rPr lang="pt-BR" sz="2400" dirty="0" err="1"/>
              <a:t>Ex</a:t>
            </a:r>
            <a:r>
              <a:rPr lang="pt-BR" sz="2400" dirty="0"/>
              <a:t> 13:8) Caráter pedagógico</a:t>
            </a:r>
          </a:p>
          <a:p>
            <a:pPr algn="just">
              <a:buFont typeface="Wingdings" panose="05000000000000000000" pitchFamily="2" charset="2"/>
              <a:buChar char="q"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68189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5" grpId="0" build="p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C232B152-3720-4D3B-97ED-45CE5483F1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11BAB570-FF10-4E96-8A3F-FA9804702B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4693698" cy="6858000"/>
          </a:xfrm>
          <a:custGeom>
            <a:avLst/>
            <a:gdLst>
              <a:gd name="connsiteX0" fmla="*/ 0 w 4693698"/>
              <a:gd name="connsiteY0" fmla="*/ 0 h 6858000"/>
              <a:gd name="connsiteX1" fmla="*/ 420914 w 4693698"/>
              <a:gd name="connsiteY1" fmla="*/ 0 h 6858000"/>
              <a:gd name="connsiteX2" fmla="*/ 1582057 w 4693698"/>
              <a:gd name="connsiteY2" fmla="*/ 0 h 6858000"/>
              <a:gd name="connsiteX3" fmla="*/ 4503903 w 4693698"/>
              <a:gd name="connsiteY3" fmla="*/ 0 h 6858000"/>
              <a:gd name="connsiteX4" fmla="*/ 4508943 w 4693698"/>
              <a:gd name="connsiteY4" fmla="*/ 66675 h 6858000"/>
              <a:gd name="connsiteX5" fmla="*/ 4517340 w 4693698"/>
              <a:gd name="connsiteY5" fmla="*/ 122237 h 6858000"/>
              <a:gd name="connsiteX6" fmla="*/ 4527418 w 4693698"/>
              <a:gd name="connsiteY6" fmla="*/ 174625 h 6858000"/>
              <a:gd name="connsiteX7" fmla="*/ 4544214 w 4693698"/>
              <a:gd name="connsiteY7" fmla="*/ 217487 h 6858000"/>
              <a:gd name="connsiteX8" fmla="*/ 4561010 w 4693698"/>
              <a:gd name="connsiteY8" fmla="*/ 260350 h 6858000"/>
              <a:gd name="connsiteX9" fmla="*/ 4581165 w 4693698"/>
              <a:gd name="connsiteY9" fmla="*/ 296862 h 6858000"/>
              <a:gd name="connsiteX10" fmla="*/ 4601320 w 4693698"/>
              <a:gd name="connsiteY10" fmla="*/ 334962 h 6858000"/>
              <a:gd name="connsiteX11" fmla="*/ 4619796 w 4693698"/>
              <a:gd name="connsiteY11" fmla="*/ 369887 h 6858000"/>
              <a:gd name="connsiteX12" fmla="*/ 4638271 w 4693698"/>
              <a:gd name="connsiteY12" fmla="*/ 409575 h 6858000"/>
              <a:gd name="connsiteX13" fmla="*/ 4655067 w 4693698"/>
              <a:gd name="connsiteY13" fmla="*/ 450850 h 6858000"/>
              <a:gd name="connsiteX14" fmla="*/ 4670184 w 4693698"/>
              <a:gd name="connsiteY14" fmla="*/ 496887 h 6858000"/>
              <a:gd name="connsiteX15" fmla="*/ 4681941 w 4693698"/>
              <a:gd name="connsiteY15" fmla="*/ 546100 h 6858000"/>
              <a:gd name="connsiteX16" fmla="*/ 4690339 w 4693698"/>
              <a:gd name="connsiteY16" fmla="*/ 606425 h 6858000"/>
              <a:gd name="connsiteX17" fmla="*/ 4693698 w 4693698"/>
              <a:gd name="connsiteY17" fmla="*/ 673100 h 6858000"/>
              <a:gd name="connsiteX18" fmla="*/ 4690339 w 4693698"/>
              <a:gd name="connsiteY18" fmla="*/ 744537 h 6858000"/>
              <a:gd name="connsiteX19" fmla="*/ 4681941 w 4693698"/>
              <a:gd name="connsiteY19" fmla="*/ 801687 h 6858000"/>
              <a:gd name="connsiteX20" fmla="*/ 4670184 w 4693698"/>
              <a:gd name="connsiteY20" fmla="*/ 854075 h 6858000"/>
              <a:gd name="connsiteX21" fmla="*/ 4655067 w 4693698"/>
              <a:gd name="connsiteY21" fmla="*/ 901700 h 6858000"/>
              <a:gd name="connsiteX22" fmla="*/ 4638271 w 4693698"/>
              <a:gd name="connsiteY22" fmla="*/ 942975 h 6858000"/>
              <a:gd name="connsiteX23" fmla="*/ 4618116 w 4693698"/>
              <a:gd name="connsiteY23" fmla="*/ 981075 h 6858000"/>
              <a:gd name="connsiteX24" fmla="*/ 4597961 w 4693698"/>
              <a:gd name="connsiteY24" fmla="*/ 1017587 h 6858000"/>
              <a:gd name="connsiteX25" fmla="*/ 4577806 w 4693698"/>
              <a:gd name="connsiteY25" fmla="*/ 1055687 h 6858000"/>
              <a:gd name="connsiteX26" fmla="*/ 4559330 w 4693698"/>
              <a:gd name="connsiteY26" fmla="*/ 1095375 h 6858000"/>
              <a:gd name="connsiteX27" fmla="*/ 4540854 w 4693698"/>
              <a:gd name="connsiteY27" fmla="*/ 1136650 h 6858000"/>
              <a:gd name="connsiteX28" fmla="*/ 4525739 w 4693698"/>
              <a:gd name="connsiteY28" fmla="*/ 1182687 h 6858000"/>
              <a:gd name="connsiteX29" fmla="*/ 4515661 w 4693698"/>
              <a:gd name="connsiteY29" fmla="*/ 1235075 h 6858000"/>
              <a:gd name="connsiteX30" fmla="*/ 4505583 w 4693698"/>
              <a:gd name="connsiteY30" fmla="*/ 1295400 h 6858000"/>
              <a:gd name="connsiteX31" fmla="*/ 4503903 w 4693698"/>
              <a:gd name="connsiteY31" fmla="*/ 1363662 h 6858000"/>
              <a:gd name="connsiteX32" fmla="*/ 4505583 w 4693698"/>
              <a:gd name="connsiteY32" fmla="*/ 1431925 h 6858000"/>
              <a:gd name="connsiteX33" fmla="*/ 4515661 w 4693698"/>
              <a:gd name="connsiteY33" fmla="*/ 1492250 h 6858000"/>
              <a:gd name="connsiteX34" fmla="*/ 4525739 w 4693698"/>
              <a:gd name="connsiteY34" fmla="*/ 1544637 h 6858000"/>
              <a:gd name="connsiteX35" fmla="*/ 4540854 w 4693698"/>
              <a:gd name="connsiteY35" fmla="*/ 1589087 h 6858000"/>
              <a:gd name="connsiteX36" fmla="*/ 4559330 w 4693698"/>
              <a:gd name="connsiteY36" fmla="*/ 1631950 h 6858000"/>
              <a:gd name="connsiteX37" fmla="*/ 4577806 w 4693698"/>
              <a:gd name="connsiteY37" fmla="*/ 1671637 h 6858000"/>
              <a:gd name="connsiteX38" fmla="*/ 4597961 w 4693698"/>
              <a:gd name="connsiteY38" fmla="*/ 1708150 h 6858000"/>
              <a:gd name="connsiteX39" fmla="*/ 4618116 w 4693698"/>
              <a:gd name="connsiteY39" fmla="*/ 1743075 h 6858000"/>
              <a:gd name="connsiteX40" fmla="*/ 4638271 w 4693698"/>
              <a:gd name="connsiteY40" fmla="*/ 1782762 h 6858000"/>
              <a:gd name="connsiteX41" fmla="*/ 4655067 w 4693698"/>
              <a:gd name="connsiteY41" fmla="*/ 1824037 h 6858000"/>
              <a:gd name="connsiteX42" fmla="*/ 4670184 w 4693698"/>
              <a:gd name="connsiteY42" fmla="*/ 1870075 h 6858000"/>
              <a:gd name="connsiteX43" fmla="*/ 4681941 w 4693698"/>
              <a:gd name="connsiteY43" fmla="*/ 1922462 h 6858000"/>
              <a:gd name="connsiteX44" fmla="*/ 4690339 w 4693698"/>
              <a:gd name="connsiteY44" fmla="*/ 1982787 h 6858000"/>
              <a:gd name="connsiteX45" fmla="*/ 4693698 w 4693698"/>
              <a:gd name="connsiteY45" fmla="*/ 2051050 h 6858000"/>
              <a:gd name="connsiteX46" fmla="*/ 4690339 w 4693698"/>
              <a:gd name="connsiteY46" fmla="*/ 2119312 h 6858000"/>
              <a:gd name="connsiteX47" fmla="*/ 4681941 w 4693698"/>
              <a:gd name="connsiteY47" fmla="*/ 2179637 h 6858000"/>
              <a:gd name="connsiteX48" fmla="*/ 4670184 w 4693698"/>
              <a:gd name="connsiteY48" fmla="*/ 2232025 h 6858000"/>
              <a:gd name="connsiteX49" fmla="*/ 4655067 w 4693698"/>
              <a:gd name="connsiteY49" fmla="*/ 2278062 h 6858000"/>
              <a:gd name="connsiteX50" fmla="*/ 4638271 w 4693698"/>
              <a:gd name="connsiteY50" fmla="*/ 2319337 h 6858000"/>
              <a:gd name="connsiteX51" fmla="*/ 4618116 w 4693698"/>
              <a:gd name="connsiteY51" fmla="*/ 2359025 h 6858000"/>
              <a:gd name="connsiteX52" fmla="*/ 4597961 w 4693698"/>
              <a:gd name="connsiteY52" fmla="*/ 2395537 h 6858000"/>
              <a:gd name="connsiteX53" fmla="*/ 4577806 w 4693698"/>
              <a:gd name="connsiteY53" fmla="*/ 2433637 h 6858000"/>
              <a:gd name="connsiteX54" fmla="*/ 4559330 w 4693698"/>
              <a:gd name="connsiteY54" fmla="*/ 2471737 h 6858000"/>
              <a:gd name="connsiteX55" fmla="*/ 4540854 w 4693698"/>
              <a:gd name="connsiteY55" fmla="*/ 2513012 h 6858000"/>
              <a:gd name="connsiteX56" fmla="*/ 4525739 w 4693698"/>
              <a:gd name="connsiteY56" fmla="*/ 2560637 h 6858000"/>
              <a:gd name="connsiteX57" fmla="*/ 4515661 w 4693698"/>
              <a:gd name="connsiteY57" fmla="*/ 2613025 h 6858000"/>
              <a:gd name="connsiteX58" fmla="*/ 4505583 w 4693698"/>
              <a:gd name="connsiteY58" fmla="*/ 2671762 h 6858000"/>
              <a:gd name="connsiteX59" fmla="*/ 4503903 w 4693698"/>
              <a:gd name="connsiteY59" fmla="*/ 2741612 h 6858000"/>
              <a:gd name="connsiteX60" fmla="*/ 4505583 w 4693698"/>
              <a:gd name="connsiteY60" fmla="*/ 2809875 h 6858000"/>
              <a:gd name="connsiteX61" fmla="*/ 4515661 w 4693698"/>
              <a:gd name="connsiteY61" fmla="*/ 2868612 h 6858000"/>
              <a:gd name="connsiteX62" fmla="*/ 4525739 w 4693698"/>
              <a:gd name="connsiteY62" fmla="*/ 2922587 h 6858000"/>
              <a:gd name="connsiteX63" fmla="*/ 4540854 w 4693698"/>
              <a:gd name="connsiteY63" fmla="*/ 2967037 h 6858000"/>
              <a:gd name="connsiteX64" fmla="*/ 4559330 w 4693698"/>
              <a:gd name="connsiteY64" fmla="*/ 3009900 h 6858000"/>
              <a:gd name="connsiteX65" fmla="*/ 4577806 w 4693698"/>
              <a:gd name="connsiteY65" fmla="*/ 3046412 h 6858000"/>
              <a:gd name="connsiteX66" fmla="*/ 4597961 w 4693698"/>
              <a:gd name="connsiteY66" fmla="*/ 3084512 h 6858000"/>
              <a:gd name="connsiteX67" fmla="*/ 4618116 w 4693698"/>
              <a:gd name="connsiteY67" fmla="*/ 3121025 h 6858000"/>
              <a:gd name="connsiteX68" fmla="*/ 4638271 w 4693698"/>
              <a:gd name="connsiteY68" fmla="*/ 3160712 h 6858000"/>
              <a:gd name="connsiteX69" fmla="*/ 4655067 w 4693698"/>
              <a:gd name="connsiteY69" fmla="*/ 3201987 h 6858000"/>
              <a:gd name="connsiteX70" fmla="*/ 4670184 w 4693698"/>
              <a:gd name="connsiteY70" fmla="*/ 3248025 h 6858000"/>
              <a:gd name="connsiteX71" fmla="*/ 4681941 w 4693698"/>
              <a:gd name="connsiteY71" fmla="*/ 3300412 h 6858000"/>
              <a:gd name="connsiteX72" fmla="*/ 4690339 w 4693698"/>
              <a:gd name="connsiteY72" fmla="*/ 3360737 h 6858000"/>
              <a:gd name="connsiteX73" fmla="*/ 4693698 w 4693698"/>
              <a:gd name="connsiteY73" fmla="*/ 3427412 h 6858000"/>
              <a:gd name="connsiteX74" fmla="*/ 4690339 w 4693698"/>
              <a:gd name="connsiteY74" fmla="*/ 3497262 h 6858000"/>
              <a:gd name="connsiteX75" fmla="*/ 4681941 w 4693698"/>
              <a:gd name="connsiteY75" fmla="*/ 3557587 h 6858000"/>
              <a:gd name="connsiteX76" fmla="*/ 4670184 w 4693698"/>
              <a:gd name="connsiteY76" fmla="*/ 3609975 h 6858000"/>
              <a:gd name="connsiteX77" fmla="*/ 4655067 w 4693698"/>
              <a:gd name="connsiteY77" fmla="*/ 3656012 h 6858000"/>
              <a:gd name="connsiteX78" fmla="*/ 4638271 w 4693698"/>
              <a:gd name="connsiteY78" fmla="*/ 3697287 h 6858000"/>
              <a:gd name="connsiteX79" fmla="*/ 4618116 w 4693698"/>
              <a:gd name="connsiteY79" fmla="*/ 3736975 h 6858000"/>
              <a:gd name="connsiteX80" fmla="*/ 4577806 w 4693698"/>
              <a:gd name="connsiteY80" fmla="*/ 3811587 h 6858000"/>
              <a:gd name="connsiteX81" fmla="*/ 4559330 w 4693698"/>
              <a:gd name="connsiteY81" fmla="*/ 3848100 h 6858000"/>
              <a:gd name="connsiteX82" fmla="*/ 4540854 w 4693698"/>
              <a:gd name="connsiteY82" fmla="*/ 3890962 h 6858000"/>
              <a:gd name="connsiteX83" fmla="*/ 4525739 w 4693698"/>
              <a:gd name="connsiteY83" fmla="*/ 3935412 h 6858000"/>
              <a:gd name="connsiteX84" fmla="*/ 4515661 w 4693698"/>
              <a:gd name="connsiteY84" fmla="*/ 3987800 h 6858000"/>
              <a:gd name="connsiteX85" fmla="*/ 4505583 w 4693698"/>
              <a:gd name="connsiteY85" fmla="*/ 4048125 h 6858000"/>
              <a:gd name="connsiteX86" fmla="*/ 4503903 w 4693698"/>
              <a:gd name="connsiteY86" fmla="*/ 4116387 h 6858000"/>
              <a:gd name="connsiteX87" fmla="*/ 4505583 w 4693698"/>
              <a:gd name="connsiteY87" fmla="*/ 4186237 h 6858000"/>
              <a:gd name="connsiteX88" fmla="*/ 4515661 w 4693698"/>
              <a:gd name="connsiteY88" fmla="*/ 4244975 h 6858000"/>
              <a:gd name="connsiteX89" fmla="*/ 4525739 w 4693698"/>
              <a:gd name="connsiteY89" fmla="*/ 4297362 h 6858000"/>
              <a:gd name="connsiteX90" fmla="*/ 4540854 w 4693698"/>
              <a:gd name="connsiteY90" fmla="*/ 4343400 h 6858000"/>
              <a:gd name="connsiteX91" fmla="*/ 4559330 w 4693698"/>
              <a:gd name="connsiteY91" fmla="*/ 4386262 h 6858000"/>
              <a:gd name="connsiteX92" fmla="*/ 4577806 w 4693698"/>
              <a:gd name="connsiteY92" fmla="*/ 4424362 h 6858000"/>
              <a:gd name="connsiteX93" fmla="*/ 4618116 w 4693698"/>
              <a:gd name="connsiteY93" fmla="*/ 4498975 h 6858000"/>
              <a:gd name="connsiteX94" fmla="*/ 4638271 w 4693698"/>
              <a:gd name="connsiteY94" fmla="*/ 4537075 h 6858000"/>
              <a:gd name="connsiteX95" fmla="*/ 4655067 w 4693698"/>
              <a:gd name="connsiteY95" fmla="*/ 4579937 h 6858000"/>
              <a:gd name="connsiteX96" fmla="*/ 4670184 w 4693698"/>
              <a:gd name="connsiteY96" fmla="*/ 4625975 h 6858000"/>
              <a:gd name="connsiteX97" fmla="*/ 4681941 w 4693698"/>
              <a:gd name="connsiteY97" fmla="*/ 4678362 h 6858000"/>
              <a:gd name="connsiteX98" fmla="*/ 4690339 w 4693698"/>
              <a:gd name="connsiteY98" fmla="*/ 4738687 h 6858000"/>
              <a:gd name="connsiteX99" fmla="*/ 4693698 w 4693698"/>
              <a:gd name="connsiteY99" fmla="*/ 4806950 h 6858000"/>
              <a:gd name="connsiteX100" fmla="*/ 4690339 w 4693698"/>
              <a:gd name="connsiteY100" fmla="*/ 4875212 h 6858000"/>
              <a:gd name="connsiteX101" fmla="*/ 4681941 w 4693698"/>
              <a:gd name="connsiteY101" fmla="*/ 4935537 h 6858000"/>
              <a:gd name="connsiteX102" fmla="*/ 4670184 w 4693698"/>
              <a:gd name="connsiteY102" fmla="*/ 4987925 h 6858000"/>
              <a:gd name="connsiteX103" fmla="*/ 4655067 w 4693698"/>
              <a:gd name="connsiteY103" fmla="*/ 5033962 h 6858000"/>
              <a:gd name="connsiteX104" fmla="*/ 4638271 w 4693698"/>
              <a:gd name="connsiteY104" fmla="*/ 5075237 h 6858000"/>
              <a:gd name="connsiteX105" fmla="*/ 4618116 w 4693698"/>
              <a:gd name="connsiteY105" fmla="*/ 5114925 h 6858000"/>
              <a:gd name="connsiteX106" fmla="*/ 4597961 w 4693698"/>
              <a:gd name="connsiteY106" fmla="*/ 5149850 h 6858000"/>
              <a:gd name="connsiteX107" fmla="*/ 4577806 w 4693698"/>
              <a:gd name="connsiteY107" fmla="*/ 5186362 h 6858000"/>
              <a:gd name="connsiteX108" fmla="*/ 4559330 w 4693698"/>
              <a:gd name="connsiteY108" fmla="*/ 5226050 h 6858000"/>
              <a:gd name="connsiteX109" fmla="*/ 4540854 w 4693698"/>
              <a:gd name="connsiteY109" fmla="*/ 5268912 h 6858000"/>
              <a:gd name="connsiteX110" fmla="*/ 4525739 w 4693698"/>
              <a:gd name="connsiteY110" fmla="*/ 5313362 h 6858000"/>
              <a:gd name="connsiteX111" fmla="*/ 4515661 w 4693698"/>
              <a:gd name="connsiteY111" fmla="*/ 5365750 h 6858000"/>
              <a:gd name="connsiteX112" fmla="*/ 4505583 w 4693698"/>
              <a:gd name="connsiteY112" fmla="*/ 5426075 h 6858000"/>
              <a:gd name="connsiteX113" fmla="*/ 4503903 w 4693698"/>
              <a:gd name="connsiteY113" fmla="*/ 5494337 h 6858000"/>
              <a:gd name="connsiteX114" fmla="*/ 4505583 w 4693698"/>
              <a:gd name="connsiteY114" fmla="*/ 5562600 h 6858000"/>
              <a:gd name="connsiteX115" fmla="*/ 4515661 w 4693698"/>
              <a:gd name="connsiteY115" fmla="*/ 5622925 h 6858000"/>
              <a:gd name="connsiteX116" fmla="*/ 4525739 w 4693698"/>
              <a:gd name="connsiteY116" fmla="*/ 5675312 h 6858000"/>
              <a:gd name="connsiteX117" fmla="*/ 4540854 w 4693698"/>
              <a:gd name="connsiteY117" fmla="*/ 5721350 h 6858000"/>
              <a:gd name="connsiteX118" fmla="*/ 4559330 w 4693698"/>
              <a:gd name="connsiteY118" fmla="*/ 5762625 h 6858000"/>
              <a:gd name="connsiteX119" fmla="*/ 4577806 w 4693698"/>
              <a:gd name="connsiteY119" fmla="*/ 5802312 h 6858000"/>
              <a:gd name="connsiteX120" fmla="*/ 4597961 w 4693698"/>
              <a:gd name="connsiteY120" fmla="*/ 5840412 h 6858000"/>
              <a:gd name="connsiteX121" fmla="*/ 4618116 w 4693698"/>
              <a:gd name="connsiteY121" fmla="*/ 5876925 h 6858000"/>
              <a:gd name="connsiteX122" fmla="*/ 4638271 w 4693698"/>
              <a:gd name="connsiteY122" fmla="*/ 5915025 h 6858000"/>
              <a:gd name="connsiteX123" fmla="*/ 4655067 w 4693698"/>
              <a:gd name="connsiteY123" fmla="*/ 5956300 h 6858000"/>
              <a:gd name="connsiteX124" fmla="*/ 4670184 w 4693698"/>
              <a:gd name="connsiteY124" fmla="*/ 6003925 h 6858000"/>
              <a:gd name="connsiteX125" fmla="*/ 4681941 w 4693698"/>
              <a:gd name="connsiteY125" fmla="*/ 6056312 h 6858000"/>
              <a:gd name="connsiteX126" fmla="*/ 4690339 w 4693698"/>
              <a:gd name="connsiteY126" fmla="*/ 6113462 h 6858000"/>
              <a:gd name="connsiteX127" fmla="*/ 4693698 w 4693698"/>
              <a:gd name="connsiteY127" fmla="*/ 6183312 h 6858000"/>
              <a:gd name="connsiteX128" fmla="*/ 4690339 w 4693698"/>
              <a:gd name="connsiteY128" fmla="*/ 6251575 h 6858000"/>
              <a:gd name="connsiteX129" fmla="*/ 4681941 w 4693698"/>
              <a:gd name="connsiteY129" fmla="*/ 6311900 h 6858000"/>
              <a:gd name="connsiteX130" fmla="*/ 4670184 w 4693698"/>
              <a:gd name="connsiteY130" fmla="*/ 6361112 h 6858000"/>
              <a:gd name="connsiteX131" fmla="*/ 4655067 w 4693698"/>
              <a:gd name="connsiteY131" fmla="*/ 6407150 h 6858000"/>
              <a:gd name="connsiteX132" fmla="*/ 4638271 w 4693698"/>
              <a:gd name="connsiteY132" fmla="*/ 6448425 h 6858000"/>
              <a:gd name="connsiteX133" fmla="*/ 4619796 w 4693698"/>
              <a:gd name="connsiteY133" fmla="*/ 6488112 h 6858000"/>
              <a:gd name="connsiteX134" fmla="*/ 4601320 w 4693698"/>
              <a:gd name="connsiteY134" fmla="*/ 6523037 h 6858000"/>
              <a:gd name="connsiteX135" fmla="*/ 4581165 w 4693698"/>
              <a:gd name="connsiteY135" fmla="*/ 6561137 h 6858000"/>
              <a:gd name="connsiteX136" fmla="*/ 4561010 w 4693698"/>
              <a:gd name="connsiteY136" fmla="*/ 6597650 h 6858000"/>
              <a:gd name="connsiteX137" fmla="*/ 4544214 w 4693698"/>
              <a:gd name="connsiteY137" fmla="*/ 6640512 h 6858000"/>
              <a:gd name="connsiteX138" fmla="*/ 4527418 w 4693698"/>
              <a:gd name="connsiteY138" fmla="*/ 6683375 h 6858000"/>
              <a:gd name="connsiteX139" fmla="*/ 4517340 w 4693698"/>
              <a:gd name="connsiteY139" fmla="*/ 6735762 h 6858000"/>
              <a:gd name="connsiteX140" fmla="*/ 4508943 w 4693698"/>
              <a:gd name="connsiteY140" fmla="*/ 6791325 h 6858000"/>
              <a:gd name="connsiteX141" fmla="*/ 4503903 w 4693698"/>
              <a:gd name="connsiteY141" fmla="*/ 6858000 h 6858000"/>
              <a:gd name="connsiteX142" fmla="*/ 1582057 w 4693698"/>
              <a:gd name="connsiteY142" fmla="*/ 6858000 h 6858000"/>
              <a:gd name="connsiteX143" fmla="*/ 420914 w 4693698"/>
              <a:gd name="connsiteY143" fmla="*/ 6858000 h 6858000"/>
              <a:gd name="connsiteX144" fmla="*/ 0 w 4693698"/>
              <a:gd name="connsiteY1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693698" h="6858000">
                <a:moveTo>
                  <a:pt x="0" y="0"/>
                </a:moveTo>
                <a:lnTo>
                  <a:pt x="420914" y="0"/>
                </a:lnTo>
                <a:lnTo>
                  <a:pt x="1582057" y="0"/>
                </a:lnTo>
                <a:lnTo>
                  <a:pt x="4503903" y="0"/>
                </a:lnTo>
                <a:lnTo>
                  <a:pt x="4508943" y="66675"/>
                </a:lnTo>
                <a:lnTo>
                  <a:pt x="4517340" y="122237"/>
                </a:lnTo>
                <a:lnTo>
                  <a:pt x="4527418" y="174625"/>
                </a:lnTo>
                <a:lnTo>
                  <a:pt x="4544214" y="217487"/>
                </a:lnTo>
                <a:lnTo>
                  <a:pt x="4561010" y="260350"/>
                </a:lnTo>
                <a:lnTo>
                  <a:pt x="4581165" y="296862"/>
                </a:lnTo>
                <a:lnTo>
                  <a:pt x="4601320" y="334962"/>
                </a:lnTo>
                <a:lnTo>
                  <a:pt x="4619796" y="369887"/>
                </a:lnTo>
                <a:lnTo>
                  <a:pt x="4638271" y="409575"/>
                </a:lnTo>
                <a:lnTo>
                  <a:pt x="4655067" y="450850"/>
                </a:lnTo>
                <a:lnTo>
                  <a:pt x="4670184" y="496887"/>
                </a:lnTo>
                <a:lnTo>
                  <a:pt x="4681941" y="546100"/>
                </a:lnTo>
                <a:lnTo>
                  <a:pt x="4690339" y="606425"/>
                </a:lnTo>
                <a:lnTo>
                  <a:pt x="4693698" y="673100"/>
                </a:lnTo>
                <a:lnTo>
                  <a:pt x="4690339" y="744537"/>
                </a:lnTo>
                <a:lnTo>
                  <a:pt x="4681941" y="801687"/>
                </a:lnTo>
                <a:lnTo>
                  <a:pt x="4670184" y="854075"/>
                </a:lnTo>
                <a:lnTo>
                  <a:pt x="4655067" y="901700"/>
                </a:lnTo>
                <a:lnTo>
                  <a:pt x="4638271" y="942975"/>
                </a:lnTo>
                <a:lnTo>
                  <a:pt x="4618116" y="981075"/>
                </a:lnTo>
                <a:lnTo>
                  <a:pt x="4597961" y="1017587"/>
                </a:lnTo>
                <a:lnTo>
                  <a:pt x="4577806" y="1055687"/>
                </a:lnTo>
                <a:lnTo>
                  <a:pt x="4559330" y="1095375"/>
                </a:lnTo>
                <a:lnTo>
                  <a:pt x="4540854" y="1136650"/>
                </a:lnTo>
                <a:lnTo>
                  <a:pt x="4525739" y="1182687"/>
                </a:lnTo>
                <a:lnTo>
                  <a:pt x="4515661" y="1235075"/>
                </a:lnTo>
                <a:lnTo>
                  <a:pt x="4505583" y="1295400"/>
                </a:lnTo>
                <a:lnTo>
                  <a:pt x="4503903" y="1363662"/>
                </a:lnTo>
                <a:lnTo>
                  <a:pt x="4505583" y="1431925"/>
                </a:lnTo>
                <a:lnTo>
                  <a:pt x="4515661" y="1492250"/>
                </a:lnTo>
                <a:lnTo>
                  <a:pt x="4525739" y="1544637"/>
                </a:lnTo>
                <a:lnTo>
                  <a:pt x="4540854" y="1589087"/>
                </a:lnTo>
                <a:lnTo>
                  <a:pt x="4559330" y="1631950"/>
                </a:lnTo>
                <a:lnTo>
                  <a:pt x="4577806" y="1671637"/>
                </a:lnTo>
                <a:lnTo>
                  <a:pt x="4597961" y="1708150"/>
                </a:lnTo>
                <a:lnTo>
                  <a:pt x="4618116" y="1743075"/>
                </a:lnTo>
                <a:lnTo>
                  <a:pt x="4638271" y="1782762"/>
                </a:lnTo>
                <a:lnTo>
                  <a:pt x="4655067" y="1824037"/>
                </a:lnTo>
                <a:lnTo>
                  <a:pt x="4670184" y="1870075"/>
                </a:lnTo>
                <a:lnTo>
                  <a:pt x="4681941" y="1922462"/>
                </a:lnTo>
                <a:lnTo>
                  <a:pt x="4690339" y="1982787"/>
                </a:lnTo>
                <a:lnTo>
                  <a:pt x="4693698" y="2051050"/>
                </a:lnTo>
                <a:lnTo>
                  <a:pt x="4690339" y="2119312"/>
                </a:lnTo>
                <a:lnTo>
                  <a:pt x="4681941" y="2179637"/>
                </a:lnTo>
                <a:lnTo>
                  <a:pt x="4670184" y="2232025"/>
                </a:lnTo>
                <a:lnTo>
                  <a:pt x="4655067" y="2278062"/>
                </a:lnTo>
                <a:lnTo>
                  <a:pt x="4638271" y="2319337"/>
                </a:lnTo>
                <a:lnTo>
                  <a:pt x="4618116" y="2359025"/>
                </a:lnTo>
                <a:lnTo>
                  <a:pt x="4597961" y="2395537"/>
                </a:lnTo>
                <a:lnTo>
                  <a:pt x="4577806" y="2433637"/>
                </a:lnTo>
                <a:lnTo>
                  <a:pt x="4559330" y="2471737"/>
                </a:lnTo>
                <a:lnTo>
                  <a:pt x="4540854" y="2513012"/>
                </a:lnTo>
                <a:lnTo>
                  <a:pt x="4525739" y="2560637"/>
                </a:lnTo>
                <a:lnTo>
                  <a:pt x="4515661" y="2613025"/>
                </a:lnTo>
                <a:lnTo>
                  <a:pt x="4505583" y="2671762"/>
                </a:lnTo>
                <a:lnTo>
                  <a:pt x="4503903" y="2741612"/>
                </a:lnTo>
                <a:lnTo>
                  <a:pt x="4505583" y="2809875"/>
                </a:lnTo>
                <a:lnTo>
                  <a:pt x="4515661" y="2868612"/>
                </a:lnTo>
                <a:lnTo>
                  <a:pt x="4525739" y="2922587"/>
                </a:lnTo>
                <a:lnTo>
                  <a:pt x="4540854" y="2967037"/>
                </a:lnTo>
                <a:lnTo>
                  <a:pt x="4559330" y="3009900"/>
                </a:lnTo>
                <a:lnTo>
                  <a:pt x="4577806" y="3046412"/>
                </a:lnTo>
                <a:lnTo>
                  <a:pt x="4597961" y="3084512"/>
                </a:lnTo>
                <a:lnTo>
                  <a:pt x="4618116" y="3121025"/>
                </a:lnTo>
                <a:lnTo>
                  <a:pt x="4638271" y="3160712"/>
                </a:lnTo>
                <a:lnTo>
                  <a:pt x="4655067" y="3201987"/>
                </a:lnTo>
                <a:lnTo>
                  <a:pt x="4670184" y="3248025"/>
                </a:lnTo>
                <a:lnTo>
                  <a:pt x="4681941" y="3300412"/>
                </a:lnTo>
                <a:lnTo>
                  <a:pt x="4690339" y="3360737"/>
                </a:lnTo>
                <a:lnTo>
                  <a:pt x="4693698" y="3427412"/>
                </a:lnTo>
                <a:lnTo>
                  <a:pt x="4690339" y="3497262"/>
                </a:lnTo>
                <a:lnTo>
                  <a:pt x="4681941" y="3557587"/>
                </a:lnTo>
                <a:lnTo>
                  <a:pt x="4670184" y="3609975"/>
                </a:lnTo>
                <a:lnTo>
                  <a:pt x="4655067" y="3656012"/>
                </a:lnTo>
                <a:lnTo>
                  <a:pt x="4638271" y="3697287"/>
                </a:lnTo>
                <a:lnTo>
                  <a:pt x="4618116" y="3736975"/>
                </a:lnTo>
                <a:lnTo>
                  <a:pt x="4577806" y="3811587"/>
                </a:lnTo>
                <a:lnTo>
                  <a:pt x="4559330" y="3848100"/>
                </a:lnTo>
                <a:lnTo>
                  <a:pt x="4540854" y="3890962"/>
                </a:lnTo>
                <a:lnTo>
                  <a:pt x="4525739" y="3935412"/>
                </a:lnTo>
                <a:lnTo>
                  <a:pt x="4515661" y="3987800"/>
                </a:lnTo>
                <a:lnTo>
                  <a:pt x="4505583" y="4048125"/>
                </a:lnTo>
                <a:lnTo>
                  <a:pt x="4503903" y="4116387"/>
                </a:lnTo>
                <a:lnTo>
                  <a:pt x="4505583" y="4186237"/>
                </a:lnTo>
                <a:lnTo>
                  <a:pt x="4515661" y="4244975"/>
                </a:lnTo>
                <a:lnTo>
                  <a:pt x="4525739" y="4297362"/>
                </a:lnTo>
                <a:lnTo>
                  <a:pt x="4540854" y="4343400"/>
                </a:lnTo>
                <a:lnTo>
                  <a:pt x="4559330" y="4386262"/>
                </a:lnTo>
                <a:lnTo>
                  <a:pt x="4577806" y="4424362"/>
                </a:lnTo>
                <a:lnTo>
                  <a:pt x="4618116" y="4498975"/>
                </a:lnTo>
                <a:lnTo>
                  <a:pt x="4638271" y="4537075"/>
                </a:lnTo>
                <a:lnTo>
                  <a:pt x="4655067" y="4579937"/>
                </a:lnTo>
                <a:lnTo>
                  <a:pt x="4670184" y="4625975"/>
                </a:lnTo>
                <a:lnTo>
                  <a:pt x="4681941" y="4678362"/>
                </a:lnTo>
                <a:lnTo>
                  <a:pt x="4690339" y="4738687"/>
                </a:lnTo>
                <a:lnTo>
                  <a:pt x="4693698" y="4806950"/>
                </a:lnTo>
                <a:lnTo>
                  <a:pt x="4690339" y="4875212"/>
                </a:lnTo>
                <a:lnTo>
                  <a:pt x="4681941" y="4935537"/>
                </a:lnTo>
                <a:lnTo>
                  <a:pt x="4670184" y="4987925"/>
                </a:lnTo>
                <a:lnTo>
                  <a:pt x="4655067" y="5033962"/>
                </a:lnTo>
                <a:lnTo>
                  <a:pt x="4638271" y="5075237"/>
                </a:lnTo>
                <a:lnTo>
                  <a:pt x="4618116" y="5114925"/>
                </a:lnTo>
                <a:lnTo>
                  <a:pt x="4597961" y="5149850"/>
                </a:lnTo>
                <a:lnTo>
                  <a:pt x="4577806" y="5186362"/>
                </a:lnTo>
                <a:lnTo>
                  <a:pt x="4559330" y="5226050"/>
                </a:lnTo>
                <a:lnTo>
                  <a:pt x="4540854" y="5268912"/>
                </a:lnTo>
                <a:lnTo>
                  <a:pt x="4525739" y="5313362"/>
                </a:lnTo>
                <a:lnTo>
                  <a:pt x="4515661" y="5365750"/>
                </a:lnTo>
                <a:lnTo>
                  <a:pt x="4505583" y="5426075"/>
                </a:lnTo>
                <a:lnTo>
                  <a:pt x="4503903" y="5494337"/>
                </a:lnTo>
                <a:lnTo>
                  <a:pt x="4505583" y="5562600"/>
                </a:lnTo>
                <a:lnTo>
                  <a:pt x="4515661" y="5622925"/>
                </a:lnTo>
                <a:lnTo>
                  <a:pt x="4525739" y="5675312"/>
                </a:lnTo>
                <a:lnTo>
                  <a:pt x="4540854" y="5721350"/>
                </a:lnTo>
                <a:lnTo>
                  <a:pt x="4559330" y="5762625"/>
                </a:lnTo>
                <a:lnTo>
                  <a:pt x="4577806" y="5802312"/>
                </a:lnTo>
                <a:lnTo>
                  <a:pt x="4597961" y="5840412"/>
                </a:lnTo>
                <a:lnTo>
                  <a:pt x="4618116" y="5876925"/>
                </a:lnTo>
                <a:lnTo>
                  <a:pt x="4638271" y="5915025"/>
                </a:lnTo>
                <a:lnTo>
                  <a:pt x="4655067" y="5956300"/>
                </a:lnTo>
                <a:lnTo>
                  <a:pt x="4670184" y="6003925"/>
                </a:lnTo>
                <a:lnTo>
                  <a:pt x="4681941" y="6056312"/>
                </a:lnTo>
                <a:lnTo>
                  <a:pt x="4690339" y="6113462"/>
                </a:lnTo>
                <a:lnTo>
                  <a:pt x="4693698" y="6183312"/>
                </a:lnTo>
                <a:lnTo>
                  <a:pt x="4690339" y="6251575"/>
                </a:lnTo>
                <a:lnTo>
                  <a:pt x="4681941" y="6311900"/>
                </a:lnTo>
                <a:lnTo>
                  <a:pt x="4670184" y="6361112"/>
                </a:lnTo>
                <a:lnTo>
                  <a:pt x="4655067" y="6407150"/>
                </a:lnTo>
                <a:lnTo>
                  <a:pt x="4638271" y="6448425"/>
                </a:lnTo>
                <a:lnTo>
                  <a:pt x="4619796" y="6488112"/>
                </a:lnTo>
                <a:lnTo>
                  <a:pt x="4601320" y="6523037"/>
                </a:lnTo>
                <a:lnTo>
                  <a:pt x="4581165" y="6561137"/>
                </a:lnTo>
                <a:lnTo>
                  <a:pt x="4561010" y="6597650"/>
                </a:lnTo>
                <a:lnTo>
                  <a:pt x="4544214" y="6640512"/>
                </a:lnTo>
                <a:lnTo>
                  <a:pt x="4527418" y="6683375"/>
                </a:lnTo>
                <a:lnTo>
                  <a:pt x="4517340" y="6735762"/>
                </a:lnTo>
                <a:lnTo>
                  <a:pt x="4508943" y="6791325"/>
                </a:lnTo>
                <a:lnTo>
                  <a:pt x="4503903" y="6858000"/>
                </a:lnTo>
                <a:lnTo>
                  <a:pt x="1582057" y="6858000"/>
                </a:lnTo>
                <a:lnTo>
                  <a:pt x="42091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4B9FAFB2-BEB5-4848-8018-BCAD99E2E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838076" cy="6858000"/>
          </a:xfrm>
          <a:custGeom>
            <a:avLst/>
            <a:gdLst>
              <a:gd name="connsiteX0" fmla="*/ 4838076 w 4838076"/>
              <a:gd name="connsiteY0" fmla="*/ 0 h 6858000"/>
              <a:gd name="connsiteX1" fmla="*/ 4417162 w 4838076"/>
              <a:gd name="connsiteY1" fmla="*/ 0 h 6858000"/>
              <a:gd name="connsiteX2" fmla="*/ 3459219 w 4838076"/>
              <a:gd name="connsiteY2" fmla="*/ 0 h 6858000"/>
              <a:gd name="connsiteX3" fmla="*/ 334174 w 4838076"/>
              <a:gd name="connsiteY3" fmla="*/ 0 h 6858000"/>
              <a:gd name="connsiteX4" fmla="*/ 334173 w 4838076"/>
              <a:gd name="connsiteY4" fmla="*/ 0 h 6858000"/>
              <a:gd name="connsiteX5" fmla="*/ 189795 w 4838076"/>
              <a:gd name="connsiteY5" fmla="*/ 0 h 6858000"/>
              <a:gd name="connsiteX6" fmla="*/ 184756 w 4838076"/>
              <a:gd name="connsiteY6" fmla="*/ 66675 h 6858000"/>
              <a:gd name="connsiteX7" fmla="*/ 176358 w 4838076"/>
              <a:gd name="connsiteY7" fmla="*/ 122237 h 6858000"/>
              <a:gd name="connsiteX8" fmla="*/ 166281 w 4838076"/>
              <a:gd name="connsiteY8" fmla="*/ 174625 h 6858000"/>
              <a:gd name="connsiteX9" fmla="*/ 149485 w 4838076"/>
              <a:gd name="connsiteY9" fmla="*/ 217487 h 6858000"/>
              <a:gd name="connsiteX10" fmla="*/ 132689 w 4838076"/>
              <a:gd name="connsiteY10" fmla="*/ 260350 h 6858000"/>
              <a:gd name="connsiteX11" fmla="*/ 112534 w 4838076"/>
              <a:gd name="connsiteY11" fmla="*/ 296862 h 6858000"/>
              <a:gd name="connsiteX12" fmla="*/ 92379 w 4838076"/>
              <a:gd name="connsiteY12" fmla="*/ 334962 h 6858000"/>
              <a:gd name="connsiteX13" fmla="*/ 73903 w 4838076"/>
              <a:gd name="connsiteY13" fmla="*/ 369887 h 6858000"/>
              <a:gd name="connsiteX14" fmla="*/ 55427 w 4838076"/>
              <a:gd name="connsiteY14" fmla="*/ 409575 h 6858000"/>
              <a:gd name="connsiteX15" fmla="*/ 38632 w 4838076"/>
              <a:gd name="connsiteY15" fmla="*/ 450850 h 6858000"/>
              <a:gd name="connsiteX16" fmla="*/ 23515 w 4838076"/>
              <a:gd name="connsiteY16" fmla="*/ 496887 h 6858000"/>
              <a:gd name="connsiteX17" fmla="*/ 11758 w 4838076"/>
              <a:gd name="connsiteY17" fmla="*/ 546100 h 6858000"/>
              <a:gd name="connsiteX18" fmla="*/ 3359 w 4838076"/>
              <a:gd name="connsiteY18" fmla="*/ 606425 h 6858000"/>
              <a:gd name="connsiteX19" fmla="*/ 0 w 4838076"/>
              <a:gd name="connsiteY19" fmla="*/ 673100 h 6858000"/>
              <a:gd name="connsiteX20" fmla="*/ 3359 w 4838076"/>
              <a:gd name="connsiteY20" fmla="*/ 744537 h 6858000"/>
              <a:gd name="connsiteX21" fmla="*/ 11758 w 4838076"/>
              <a:gd name="connsiteY21" fmla="*/ 801687 h 6858000"/>
              <a:gd name="connsiteX22" fmla="*/ 23515 w 4838076"/>
              <a:gd name="connsiteY22" fmla="*/ 854075 h 6858000"/>
              <a:gd name="connsiteX23" fmla="*/ 38632 w 4838076"/>
              <a:gd name="connsiteY23" fmla="*/ 901700 h 6858000"/>
              <a:gd name="connsiteX24" fmla="*/ 55427 w 4838076"/>
              <a:gd name="connsiteY24" fmla="*/ 942975 h 6858000"/>
              <a:gd name="connsiteX25" fmla="*/ 75583 w 4838076"/>
              <a:gd name="connsiteY25" fmla="*/ 981075 h 6858000"/>
              <a:gd name="connsiteX26" fmla="*/ 95738 w 4838076"/>
              <a:gd name="connsiteY26" fmla="*/ 1017587 h 6858000"/>
              <a:gd name="connsiteX27" fmla="*/ 115893 w 4838076"/>
              <a:gd name="connsiteY27" fmla="*/ 1055687 h 6858000"/>
              <a:gd name="connsiteX28" fmla="*/ 134368 w 4838076"/>
              <a:gd name="connsiteY28" fmla="*/ 1095375 h 6858000"/>
              <a:gd name="connsiteX29" fmla="*/ 152844 w 4838076"/>
              <a:gd name="connsiteY29" fmla="*/ 1136650 h 6858000"/>
              <a:gd name="connsiteX30" fmla="*/ 167960 w 4838076"/>
              <a:gd name="connsiteY30" fmla="*/ 1182687 h 6858000"/>
              <a:gd name="connsiteX31" fmla="*/ 178038 w 4838076"/>
              <a:gd name="connsiteY31" fmla="*/ 1235075 h 6858000"/>
              <a:gd name="connsiteX32" fmla="*/ 188115 w 4838076"/>
              <a:gd name="connsiteY32" fmla="*/ 1295400 h 6858000"/>
              <a:gd name="connsiteX33" fmla="*/ 189795 w 4838076"/>
              <a:gd name="connsiteY33" fmla="*/ 1363662 h 6858000"/>
              <a:gd name="connsiteX34" fmla="*/ 188115 w 4838076"/>
              <a:gd name="connsiteY34" fmla="*/ 1431925 h 6858000"/>
              <a:gd name="connsiteX35" fmla="*/ 178038 w 4838076"/>
              <a:gd name="connsiteY35" fmla="*/ 1492250 h 6858000"/>
              <a:gd name="connsiteX36" fmla="*/ 167960 w 4838076"/>
              <a:gd name="connsiteY36" fmla="*/ 1544637 h 6858000"/>
              <a:gd name="connsiteX37" fmla="*/ 152844 w 4838076"/>
              <a:gd name="connsiteY37" fmla="*/ 1589087 h 6858000"/>
              <a:gd name="connsiteX38" fmla="*/ 134368 w 4838076"/>
              <a:gd name="connsiteY38" fmla="*/ 1631950 h 6858000"/>
              <a:gd name="connsiteX39" fmla="*/ 115893 w 4838076"/>
              <a:gd name="connsiteY39" fmla="*/ 1671637 h 6858000"/>
              <a:gd name="connsiteX40" fmla="*/ 95738 w 4838076"/>
              <a:gd name="connsiteY40" fmla="*/ 1708150 h 6858000"/>
              <a:gd name="connsiteX41" fmla="*/ 75583 w 4838076"/>
              <a:gd name="connsiteY41" fmla="*/ 1743075 h 6858000"/>
              <a:gd name="connsiteX42" fmla="*/ 55427 w 4838076"/>
              <a:gd name="connsiteY42" fmla="*/ 1782762 h 6858000"/>
              <a:gd name="connsiteX43" fmla="*/ 38632 w 4838076"/>
              <a:gd name="connsiteY43" fmla="*/ 1824037 h 6858000"/>
              <a:gd name="connsiteX44" fmla="*/ 23515 w 4838076"/>
              <a:gd name="connsiteY44" fmla="*/ 1870075 h 6858000"/>
              <a:gd name="connsiteX45" fmla="*/ 11758 w 4838076"/>
              <a:gd name="connsiteY45" fmla="*/ 1922462 h 6858000"/>
              <a:gd name="connsiteX46" fmla="*/ 3359 w 4838076"/>
              <a:gd name="connsiteY46" fmla="*/ 1982787 h 6858000"/>
              <a:gd name="connsiteX47" fmla="*/ 0 w 4838076"/>
              <a:gd name="connsiteY47" fmla="*/ 2051050 h 6858000"/>
              <a:gd name="connsiteX48" fmla="*/ 3359 w 4838076"/>
              <a:gd name="connsiteY48" fmla="*/ 2119312 h 6858000"/>
              <a:gd name="connsiteX49" fmla="*/ 11758 w 4838076"/>
              <a:gd name="connsiteY49" fmla="*/ 2179637 h 6858000"/>
              <a:gd name="connsiteX50" fmla="*/ 23515 w 4838076"/>
              <a:gd name="connsiteY50" fmla="*/ 2232025 h 6858000"/>
              <a:gd name="connsiteX51" fmla="*/ 38632 w 4838076"/>
              <a:gd name="connsiteY51" fmla="*/ 2278062 h 6858000"/>
              <a:gd name="connsiteX52" fmla="*/ 55427 w 4838076"/>
              <a:gd name="connsiteY52" fmla="*/ 2319337 h 6858000"/>
              <a:gd name="connsiteX53" fmla="*/ 75583 w 4838076"/>
              <a:gd name="connsiteY53" fmla="*/ 2359025 h 6858000"/>
              <a:gd name="connsiteX54" fmla="*/ 95738 w 4838076"/>
              <a:gd name="connsiteY54" fmla="*/ 2395537 h 6858000"/>
              <a:gd name="connsiteX55" fmla="*/ 115893 w 4838076"/>
              <a:gd name="connsiteY55" fmla="*/ 2433637 h 6858000"/>
              <a:gd name="connsiteX56" fmla="*/ 134368 w 4838076"/>
              <a:gd name="connsiteY56" fmla="*/ 2471737 h 6858000"/>
              <a:gd name="connsiteX57" fmla="*/ 152844 w 4838076"/>
              <a:gd name="connsiteY57" fmla="*/ 2513012 h 6858000"/>
              <a:gd name="connsiteX58" fmla="*/ 167960 w 4838076"/>
              <a:gd name="connsiteY58" fmla="*/ 2560637 h 6858000"/>
              <a:gd name="connsiteX59" fmla="*/ 178038 w 4838076"/>
              <a:gd name="connsiteY59" fmla="*/ 2613025 h 6858000"/>
              <a:gd name="connsiteX60" fmla="*/ 188115 w 4838076"/>
              <a:gd name="connsiteY60" fmla="*/ 2671762 h 6858000"/>
              <a:gd name="connsiteX61" fmla="*/ 189795 w 4838076"/>
              <a:gd name="connsiteY61" fmla="*/ 2741612 h 6858000"/>
              <a:gd name="connsiteX62" fmla="*/ 188115 w 4838076"/>
              <a:gd name="connsiteY62" fmla="*/ 2809875 h 6858000"/>
              <a:gd name="connsiteX63" fmla="*/ 178038 w 4838076"/>
              <a:gd name="connsiteY63" fmla="*/ 2868612 h 6858000"/>
              <a:gd name="connsiteX64" fmla="*/ 167960 w 4838076"/>
              <a:gd name="connsiteY64" fmla="*/ 2922587 h 6858000"/>
              <a:gd name="connsiteX65" fmla="*/ 152844 w 4838076"/>
              <a:gd name="connsiteY65" fmla="*/ 2967037 h 6858000"/>
              <a:gd name="connsiteX66" fmla="*/ 134368 w 4838076"/>
              <a:gd name="connsiteY66" fmla="*/ 3009900 h 6858000"/>
              <a:gd name="connsiteX67" fmla="*/ 115893 w 4838076"/>
              <a:gd name="connsiteY67" fmla="*/ 3046412 h 6858000"/>
              <a:gd name="connsiteX68" fmla="*/ 95738 w 4838076"/>
              <a:gd name="connsiteY68" fmla="*/ 3084512 h 6858000"/>
              <a:gd name="connsiteX69" fmla="*/ 75583 w 4838076"/>
              <a:gd name="connsiteY69" fmla="*/ 3121025 h 6858000"/>
              <a:gd name="connsiteX70" fmla="*/ 55427 w 4838076"/>
              <a:gd name="connsiteY70" fmla="*/ 3160712 h 6858000"/>
              <a:gd name="connsiteX71" fmla="*/ 38632 w 4838076"/>
              <a:gd name="connsiteY71" fmla="*/ 3201987 h 6858000"/>
              <a:gd name="connsiteX72" fmla="*/ 23515 w 4838076"/>
              <a:gd name="connsiteY72" fmla="*/ 3248025 h 6858000"/>
              <a:gd name="connsiteX73" fmla="*/ 11758 w 4838076"/>
              <a:gd name="connsiteY73" fmla="*/ 3300412 h 6858000"/>
              <a:gd name="connsiteX74" fmla="*/ 3359 w 4838076"/>
              <a:gd name="connsiteY74" fmla="*/ 3360737 h 6858000"/>
              <a:gd name="connsiteX75" fmla="*/ 0 w 4838076"/>
              <a:gd name="connsiteY75" fmla="*/ 3427412 h 6858000"/>
              <a:gd name="connsiteX76" fmla="*/ 3359 w 4838076"/>
              <a:gd name="connsiteY76" fmla="*/ 3497262 h 6858000"/>
              <a:gd name="connsiteX77" fmla="*/ 11758 w 4838076"/>
              <a:gd name="connsiteY77" fmla="*/ 3557587 h 6858000"/>
              <a:gd name="connsiteX78" fmla="*/ 23515 w 4838076"/>
              <a:gd name="connsiteY78" fmla="*/ 3609975 h 6858000"/>
              <a:gd name="connsiteX79" fmla="*/ 38632 w 4838076"/>
              <a:gd name="connsiteY79" fmla="*/ 3656012 h 6858000"/>
              <a:gd name="connsiteX80" fmla="*/ 55427 w 4838076"/>
              <a:gd name="connsiteY80" fmla="*/ 3697287 h 6858000"/>
              <a:gd name="connsiteX81" fmla="*/ 75583 w 4838076"/>
              <a:gd name="connsiteY81" fmla="*/ 3736975 h 6858000"/>
              <a:gd name="connsiteX82" fmla="*/ 115893 w 4838076"/>
              <a:gd name="connsiteY82" fmla="*/ 3811587 h 6858000"/>
              <a:gd name="connsiteX83" fmla="*/ 134368 w 4838076"/>
              <a:gd name="connsiteY83" fmla="*/ 3848100 h 6858000"/>
              <a:gd name="connsiteX84" fmla="*/ 152844 w 4838076"/>
              <a:gd name="connsiteY84" fmla="*/ 3890962 h 6858000"/>
              <a:gd name="connsiteX85" fmla="*/ 167960 w 4838076"/>
              <a:gd name="connsiteY85" fmla="*/ 3935412 h 6858000"/>
              <a:gd name="connsiteX86" fmla="*/ 178038 w 4838076"/>
              <a:gd name="connsiteY86" fmla="*/ 3987800 h 6858000"/>
              <a:gd name="connsiteX87" fmla="*/ 188115 w 4838076"/>
              <a:gd name="connsiteY87" fmla="*/ 4048125 h 6858000"/>
              <a:gd name="connsiteX88" fmla="*/ 189795 w 4838076"/>
              <a:gd name="connsiteY88" fmla="*/ 4116387 h 6858000"/>
              <a:gd name="connsiteX89" fmla="*/ 188115 w 4838076"/>
              <a:gd name="connsiteY89" fmla="*/ 4186237 h 6858000"/>
              <a:gd name="connsiteX90" fmla="*/ 178038 w 4838076"/>
              <a:gd name="connsiteY90" fmla="*/ 4244975 h 6858000"/>
              <a:gd name="connsiteX91" fmla="*/ 167960 w 4838076"/>
              <a:gd name="connsiteY91" fmla="*/ 4297362 h 6858000"/>
              <a:gd name="connsiteX92" fmla="*/ 152844 w 4838076"/>
              <a:gd name="connsiteY92" fmla="*/ 4343400 h 6858000"/>
              <a:gd name="connsiteX93" fmla="*/ 134368 w 4838076"/>
              <a:gd name="connsiteY93" fmla="*/ 4386262 h 6858000"/>
              <a:gd name="connsiteX94" fmla="*/ 115893 w 4838076"/>
              <a:gd name="connsiteY94" fmla="*/ 4424362 h 6858000"/>
              <a:gd name="connsiteX95" fmla="*/ 75583 w 4838076"/>
              <a:gd name="connsiteY95" fmla="*/ 4498975 h 6858000"/>
              <a:gd name="connsiteX96" fmla="*/ 55427 w 4838076"/>
              <a:gd name="connsiteY96" fmla="*/ 4537075 h 6858000"/>
              <a:gd name="connsiteX97" fmla="*/ 38632 w 4838076"/>
              <a:gd name="connsiteY97" fmla="*/ 4579937 h 6858000"/>
              <a:gd name="connsiteX98" fmla="*/ 23515 w 4838076"/>
              <a:gd name="connsiteY98" fmla="*/ 4625975 h 6858000"/>
              <a:gd name="connsiteX99" fmla="*/ 11758 w 4838076"/>
              <a:gd name="connsiteY99" fmla="*/ 4678362 h 6858000"/>
              <a:gd name="connsiteX100" fmla="*/ 3359 w 4838076"/>
              <a:gd name="connsiteY100" fmla="*/ 4738687 h 6858000"/>
              <a:gd name="connsiteX101" fmla="*/ 0 w 4838076"/>
              <a:gd name="connsiteY101" fmla="*/ 4806950 h 6858000"/>
              <a:gd name="connsiteX102" fmla="*/ 3359 w 4838076"/>
              <a:gd name="connsiteY102" fmla="*/ 4875212 h 6858000"/>
              <a:gd name="connsiteX103" fmla="*/ 11758 w 4838076"/>
              <a:gd name="connsiteY103" fmla="*/ 4935537 h 6858000"/>
              <a:gd name="connsiteX104" fmla="*/ 23515 w 4838076"/>
              <a:gd name="connsiteY104" fmla="*/ 4987925 h 6858000"/>
              <a:gd name="connsiteX105" fmla="*/ 38632 w 4838076"/>
              <a:gd name="connsiteY105" fmla="*/ 5033962 h 6858000"/>
              <a:gd name="connsiteX106" fmla="*/ 55427 w 4838076"/>
              <a:gd name="connsiteY106" fmla="*/ 5075237 h 6858000"/>
              <a:gd name="connsiteX107" fmla="*/ 75583 w 4838076"/>
              <a:gd name="connsiteY107" fmla="*/ 5114925 h 6858000"/>
              <a:gd name="connsiteX108" fmla="*/ 95738 w 4838076"/>
              <a:gd name="connsiteY108" fmla="*/ 5149850 h 6858000"/>
              <a:gd name="connsiteX109" fmla="*/ 115893 w 4838076"/>
              <a:gd name="connsiteY109" fmla="*/ 5186362 h 6858000"/>
              <a:gd name="connsiteX110" fmla="*/ 134368 w 4838076"/>
              <a:gd name="connsiteY110" fmla="*/ 5226050 h 6858000"/>
              <a:gd name="connsiteX111" fmla="*/ 152844 w 4838076"/>
              <a:gd name="connsiteY111" fmla="*/ 5268912 h 6858000"/>
              <a:gd name="connsiteX112" fmla="*/ 167960 w 4838076"/>
              <a:gd name="connsiteY112" fmla="*/ 5313362 h 6858000"/>
              <a:gd name="connsiteX113" fmla="*/ 178038 w 4838076"/>
              <a:gd name="connsiteY113" fmla="*/ 5365750 h 6858000"/>
              <a:gd name="connsiteX114" fmla="*/ 188115 w 4838076"/>
              <a:gd name="connsiteY114" fmla="*/ 5426075 h 6858000"/>
              <a:gd name="connsiteX115" fmla="*/ 189795 w 4838076"/>
              <a:gd name="connsiteY115" fmla="*/ 5494337 h 6858000"/>
              <a:gd name="connsiteX116" fmla="*/ 188115 w 4838076"/>
              <a:gd name="connsiteY116" fmla="*/ 5562600 h 6858000"/>
              <a:gd name="connsiteX117" fmla="*/ 178038 w 4838076"/>
              <a:gd name="connsiteY117" fmla="*/ 5622925 h 6858000"/>
              <a:gd name="connsiteX118" fmla="*/ 167960 w 4838076"/>
              <a:gd name="connsiteY118" fmla="*/ 5675312 h 6858000"/>
              <a:gd name="connsiteX119" fmla="*/ 152844 w 4838076"/>
              <a:gd name="connsiteY119" fmla="*/ 5721350 h 6858000"/>
              <a:gd name="connsiteX120" fmla="*/ 134368 w 4838076"/>
              <a:gd name="connsiteY120" fmla="*/ 5762625 h 6858000"/>
              <a:gd name="connsiteX121" fmla="*/ 115893 w 4838076"/>
              <a:gd name="connsiteY121" fmla="*/ 5802312 h 6858000"/>
              <a:gd name="connsiteX122" fmla="*/ 95738 w 4838076"/>
              <a:gd name="connsiteY122" fmla="*/ 5840412 h 6858000"/>
              <a:gd name="connsiteX123" fmla="*/ 75583 w 4838076"/>
              <a:gd name="connsiteY123" fmla="*/ 5876925 h 6858000"/>
              <a:gd name="connsiteX124" fmla="*/ 55427 w 4838076"/>
              <a:gd name="connsiteY124" fmla="*/ 5915025 h 6858000"/>
              <a:gd name="connsiteX125" fmla="*/ 38632 w 4838076"/>
              <a:gd name="connsiteY125" fmla="*/ 5956300 h 6858000"/>
              <a:gd name="connsiteX126" fmla="*/ 23515 w 4838076"/>
              <a:gd name="connsiteY126" fmla="*/ 6003925 h 6858000"/>
              <a:gd name="connsiteX127" fmla="*/ 11758 w 4838076"/>
              <a:gd name="connsiteY127" fmla="*/ 6056312 h 6858000"/>
              <a:gd name="connsiteX128" fmla="*/ 3359 w 4838076"/>
              <a:gd name="connsiteY128" fmla="*/ 6113462 h 6858000"/>
              <a:gd name="connsiteX129" fmla="*/ 0 w 4838076"/>
              <a:gd name="connsiteY129" fmla="*/ 6183312 h 6858000"/>
              <a:gd name="connsiteX130" fmla="*/ 3359 w 4838076"/>
              <a:gd name="connsiteY130" fmla="*/ 6251575 h 6858000"/>
              <a:gd name="connsiteX131" fmla="*/ 11758 w 4838076"/>
              <a:gd name="connsiteY131" fmla="*/ 6311900 h 6858000"/>
              <a:gd name="connsiteX132" fmla="*/ 23515 w 4838076"/>
              <a:gd name="connsiteY132" fmla="*/ 6361112 h 6858000"/>
              <a:gd name="connsiteX133" fmla="*/ 38632 w 4838076"/>
              <a:gd name="connsiteY133" fmla="*/ 6407150 h 6858000"/>
              <a:gd name="connsiteX134" fmla="*/ 55427 w 4838076"/>
              <a:gd name="connsiteY134" fmla="*/ 6448425 h 6858000"/>
              <a:gd name="connsiteX135" fmla="*/ 73903 w 4838076"/>
              <a:gd name="connsiteY135" fmla="*/ 6488112 h 6858000"/>
              <a:gd name="connsiteX136" fmla="*/ 92379 w 4838076"/>
              <a:gd name="connsiteY136" fmla="*/ 6523037 h 6858000"/>
              <a:gd name="connsiteX137" fmla="*/ 112534 w 4838076"/>
              <a:gd name="connsiteY137" fmla="*/ 6561137 h 6858000"/>
              <a:gd name="connsiteX138" fmla="*/ 132689 w 4838076"/>
              <a:gd name="connsiteY138" fmla="*/ 6597650 h 6858000"/>
              <a:gd name="connsiteX139" fmla="*/ 149485 w 4838076"/>
              <a:gd name="connsiteY139" fmla="*/ 6640512 h 6858000"/>
              <a:gd name="connsiteX140" fmla="*/ 166281 w 4838076"/>
              <a:gd name="connsiteY140" fmla="*/ 6683375 h 6858000"/>
              <a:gd name="connsiteX141" fmla="*/ 176358 w 4838076"/>
              <a:gd name="connsiteY141" fmla="*/ 6735762 h 6858000"/>
              <a:gd name="connsiteX142" fmla="*/ 184756 w 4838076"/>
              <a:gd name="connsiteY142" fmla="*/ 6791325 h 6858000"/>
              <a:gd name="connsiteX143" fmla="*/ 189795 w 4838076"/>
              <a:gd name="connsiteY143" fmla="*/ 6858000 h 6858000"/>
              <a:gd name="connsiteX144" fmla="*/ 334173 w 4838076"/>
              <a:gd name="connsiteY144" fmla="*/ 6858000 h 6858000"/>
              <a:gd name="connsiteX145" fmla="*/ 334174 w 4838076"/>
              <a:gd name="connsiteY145" fmla="*/ 6858000 h 6858000"/>
              <a:gd name="connsiteX146" fmla="*/ 3459219 w 4838076"/>
              <a:gd name="connsiteY146" fmla="*/ 6858000 h 6858000"/>
              <a:gd name="connsiteX147" fmla="*/ 4417162 w 4838076"/>
              <a:gd name="connsiteY147" fmla="*/ 6858000 h 6858000"/>
              <a:gd name="connsiteX148" fmla="*/ 4838076 w 4838076"/>
              <a:gd name="connsiteY14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4838076" h="6858000">
                <a:moveTo>
                  <a:pt x="4838076" y="0"/>
                </a:moveTo>
                <a:lnTo>
                  <a:pt x="4417162" y="0"/>
                </a:lnTo>
                <a:lnTo>
                  <a:pt x="3459219" y="0"/>
                </a:lnTo>
                <a:lnTo>
                  <a:pt x="334174" y="0"/>
                </a:lnTo>
                <a:lnTo>
                  <a:pt x="334173" y="0"/>
                </a:lnTo>
                <a:lnTo>
                  <a:pt x="189795" y="0"/>
                </a:lnTo>
                <a:lnTo>
                  <a:pt x="184756" y="66675"/>
                </a:lnTo>
                <a:lnTo>
                  <a:pt x="176358" y="122237"/>
                </a:lnTo>
                <a:lnTo>
                  <a:pt x="166281" y="174625"/>
                </a:lnTo>
                <a:lnTo>
                  <a:pt x="149485" y="217487"/>
                </a:lnTo>
                <a:lnTo>
                  <a:pt x="132689" y="260350"/>
                </a:lnTo>
                <a:lnTo>
                  <a:pt x="112534" y="296862"/>
                </a:lnTo>
                <a:lnTo>
                  <a:pt x="92379" y="334962"/>
                </a:lnTo>
                <a:lnTo>
                  <a:pt x="73903" y="369887"/>
                </a:lnTo>
                <a:lnTo>
                  <a:pt x="55427" y="409575"/>
                </a:lnTo>
                <a:lnTo>
                  <a:pt x="38632" y="450850"/>
                </a:lnTo>
                <a:lnTo>
                  <a:pt x="23515" y="496887"/>
                </a:lnTo>
                <a:lnTo>
                  <a:pt x="11758" y="546100"/>
                </a:lnTo>
                <a:lnTo>
                  <a:pt x="3359" y="606425"/>
                </a:lnTo>
                <a:lnTo>
                  <a:pt x="0" y="673100"/>
                </a:lnTo>
                <a:lnTo>
                  <a:pt x="3359" y="744537"/>
                </a:lnTo>
                <a:lnTo>
                  <a:pt x="11758" y="801687"/>
                </a:lnTo>
                <a:lnTo>
                  <a:pt x="23515" y="854075"/>
                </a:lnTo>
                <a:lnTo>
                  <a:pt x="38632" y="901700"/>
                </a:lnTo>
                <a:lnTo>
                  <a:pt x="55427" y="942975"/>
                </a:lnTo>
                <a:lnTo>
                  <a:pt x="75583" y="981075"/>
                </a:lnTo>
                <a:lnTo>
                  <a:pt x="95738" y="1017587"/>
                </a:lnTo>
                <a:lnTo>
                  <a:pt x="115893" y="1055687"/>
                </a:lnTo>
                <a:lnTo>
                  <a:pt x="134368" y="1095375"/>
                </a:lnTo>
                <a:lnTo>
                  <a:pt x="152844" y="1136650"/>
                </a:lnTo>
                <a:lnTo>
                  <a:pt x="167960" y="1182687"/>
                </a:lnTo>
                <a:lnTo>
                  <a:pt x="178038" y="1235075"/>
                </a:lnTo>
                <a:lnTo>
                  <a:pt x="188115" y="1295400"/>
                </a:lnTo>
                <a:lnTo>
                  <a:pt x="189795" y="1363662"/>
                </a:lnTo>
                <a:lnTo>
                  <a:pt x="188115" y="1431925"/>
                </a:lnTo>
                <a:lnTo>
                  <a:pt x="178038" y="1492250"/>
                </a:lnTo>
                <a:lnTo>
                  <a:pt x="167960" y="1544637"/>
                </a:lnTo>
                <a:lnTo>
                  <a:pt x="152844" y="1589087"/>
                </a:lnTo>
                <a:lnTo>
                  <a:pt x="134368" y="1631950"/>
                </a:lnTo>
                <a:lnTo>
                  <a:pt x="115893" y="1671637"/>
                </a:lnTo>
                <a:lnTo>
                  <a:pt x="95738" y="1708150"/>
                </a:lnTo>
                <a:lnTo>
                  <a:pt x="75583" y="1743075"/>
                </a:lnTo>
                <a:lnTo>
                  <a:pt x="55427" y="1782762"/>
                </a:lnTo>
                <a:lnTo>
                  <a:pt x="38632" y="1824037"/>
                </a:lnTo>
                <a:lnTo>
                  <a:pt x="23515" y="1870075"/>
                </a:lnTo>
                <a:lnTo>
                  <a:pt x="11758" y="1922462"/>
                </a:lnTo>
                <a:lnTo>
                  <a:pt x="3359" y="1982787"/>
                </a:lnTo>
                <a:lnTo>
                  <a:pt x="0" y="2051050"/>
                </a:lnTo>
                <a:lnTo>
                  <a:pt x="3359" y="2119312"/>
                </a:lnTo>
                <a:lnTo>
                  <a:pt x="11758" y="2179637"/>
                </a:lnTo>
                <a:lnTo>
                  <a:pt x="23515" y="2232025"/>
                </a:lnTo>
                <a:lnTo>
                  <a:pt x="38632" y="2278062"/>
                </a:lnTo>
                <a:lnTo>
                  <a:pt x="55427" y="2319337"/>
                </a:lnTo>
                <a:lnTo>
                  <a:pt x="75583" y="2359025"/>
                </a:lnTo>
                <a:lnTo>
                  <a:pt x="95738" y="2395537"/>
                </a:lnTo>
                <a:lnTo>
                  <a:pt x="115893" y="2433637"/>
                </a:lnTo>
                <a:lnTo>
                  <a:pt x="134368" y="2471737"/>
                </a:lnTo>
                <a:lnTo>
                  <a:pt x="152844" y="2513012"/>
                </a:lnTo>
                <a:lnTo>
                  <a:pt x="167960" y="2560637"/>
                </a:lnTo>
                <a:lnTo>
                  <a:pt x="178038" y="2613025"/>
                </a:lnTo>
                <a:lnTo>
                  <a:pt x="188115" y="2671762"/>
                </a:lnTo>
                <a:lnTo>
                  <a:pt x="189795" y="2741612"/>
                </a:lnTo>
                <a:lnTo>
                  <a:pt x="188115" y="2809875"/>
                </a:lnTo>
                <a:lnTo>
                  <a:pt x="178038" y="2868612"/>
                </a:lnTo>
                <a:lnTo>
                  <a:pt x="167960" y="2922587"/>
                </a:lnTo>
                <a:lnTo>
                  <a:pt x="152844" y="2967037"/>
                </a:lnTo>
                <a:lnTo>
                  <a:pt x="134368" y="3009900"/>
                </a:lnTo>
                <a:lnTo>
                  <a:pt x="115893" y="3046412"/>
                </a:lnTo>
                <a:lnTo>
                  <a:pt x="95738" y="3084512"/>
                </a:lnTo>
                <a:lnTo>
                  <a:pt x="75583" y="3121025"/>
                </a:lnTo>
                <a:lnTo>
                  <a:pt x="55427" y="3160712"/>
                </a:lnTo>
                <a:lnTo>
                  <a:pt x="38632" y="3201987"/>
                </a:lnTo>
                <a:lnTo>
                  <a:pt x="23515" y="3248025"/>
                </a:lnTo>
                <a:lnTo>
                  <a:pt x="11758" y="3300412"/>
                </a:lnTo>
                <a:lnTo>
                  <a:pt x="3359" y="3360737"/>
                </a:lnTo>
                <a:lnTo>
                  <a:pt x="0" y="3427412"/>
                </a:lnTo>
                <a:lnTo>
                  <a:pt x="3359" y="3497262"/>
                </a:lnTo>
                <a:lnTo>
                  <a:pt x="11758" y="3557587"/>
                </a:lnTo>
                <a:lnTo>
                  <a:pt x="23515" y="3609975"/>
                </a:lnTo>
                <a:lnTo>
                  <a:pt x="38632" y="3656012"/>
                </a:lnTo>
                <a:lnTo>
                  <a:pt x="55427" y="3697287"/>
                </a:lnTo>
                <a:lnTo>
                  <a:pt x="75583" y="3736975"/>
                </a:lnTo>
                <a:lnTo>
                  <a:pt x="115893" y="3811587"/>
                </a:lnTo>
                <a:lnTo>
                  <a:pt x="134368" y="3848100"/>
                </a:lnTo>
                <a:lnTo>
                  <a:pt x="152844" y="3890962"/>
                </a:lnTo>
                <a:lnTo>
                  <a:pt x="167960" y="3935412"/>
                </a:lnTo>
                <a:lnTo>
                  <a:pt x="178038" y="3987800"/>
                </a:lnTo>
                <a:lnTo>
                  <a:pt x="188115" y="4048125"/>
                </a:lnTo>
                <a:lnTo>
                  <a:pt x="189795" y="4116387"/>
                </a:lnTo>
                <a:lnTo>
                  <a:pt x="188115" y="4186237"/>
                </a:lnTo>
                <a:lnTo>
                  <a:pt x="178038" y="4244975"/>
                </a:lnTo>
                <a:lnTo>
                  <a:pt x="167960" y="4297362"/>
                </a:lnTo>
                <a:lnTo>
                  <a:pt x="152844" y="4343400"/>
                </a:lnTo>
                <a:lnTo>
                  <a:pt x="134368" y="4386262"/>
                </a:lnTo>
                <a:lnTo>
                  <a:pt x="115893" y="4424362"/>
                </a:lnTo>
                <a:lnTo>
                  <a:pt x="75583" y="4498975"/>
                </a:lnTo>
                <a:lnTo>
                  <a:pt x="55427" y="4537075"/>
                </a:lnTo>
                <a:lnTo>
                  <a:pt x="38632" y="4579937"/>
                </a:lnTo>
                <a:lnTo>
                  <a:pt x="23515" y="4625975"/>
                </a:lnTo>
                <a:lnTo>
                  <a:pt x="11758" y="4678362"/>
                </a:lnTo>
                <a:lnTo>
                  <a:pt x="3359" y="4738687"/>
                </a:lnTo>
                <a:lnTo>
                  <a:pt x="0" y="4806950"/>
                </a:lnTo>
                <a:lnTo>
                  <a:pt x="3359" y="4875212"/>
                </a:lnTo>
                <a:lnTo>
                  <a:pt x="11758" y="4935537"/>
                </a:lnTo>
                <a:lnTo>
                  <a:pt x="23515" y="4987925"/>
                </a:lnTo>
                <a:lnTo>
                  <a:pt x="38632" y="5033962"/>
                </a:lnTo>
                <a:lnTo>
                  <a:pt x="55427" y="5075237"/>
                </a:lnTo>
                <a:lnTo>
                  <a:pt x="75583" y="5114925"/>
                </a:lnTo>
                <a:lnTo>
                  <a:pt x="95738" y="5149850"/>
                </a:lnTo>
                <a:lnTo>
                  <a:pt x="115893" y="5186362"/>
                </a:lnTo>
                <a:lnTo>
                  <a:pt x="134368" y="5226050"/>
                </a:lnTo>
                <a:lnTo>
                  <a:pt x="152844" y="5268912"/>
                </a:lnTo>
                <a:lnTo>
                  <a:pt x="167960" y="5313362"/>
                </a:lnTo>
                <a:lnTo>
                  <a:pt x="178038" y="5365750"/>
                </a:lnTo>
                <a:lnTo>
                  <a:pt x="188115" y="5426075"/>
                </a:lnTo>
                <a:lnTo>
                  <a:pt x="189795" y="5494337"/>
                </a:lnTo>
                <a:lnTo>
                  <a:pt x="188115" y="5562600"/>
                </a:lnTo>
                <a:lnTo>
                  <a:pt x="178038" y="5622925"/>
                </a:lnTo>
                <a:lnTo>
                  <a:pt x="167960" y="5675312"/>
                </a:lnTo>
                <a:lnTo>
                  <a:pt x="152844" y="5721350"/>
                </a:lnTo>
                <a:lnTo>
                  <a:pt x="134368" y="5762625"/>
                </a:lnTo>
                <a:lnTo>
                  <a:pt x="115893" y="5802312"/>
                </a:lnTo>
                <a:lnTo>
                  <a:pt x="95738" y="5840412"/>
                </a:lnTo>
                <a:lnTo>
                  <a:pt x="75583" y="5876925"/>
                </a:lnTo>
                <a:lnTo>
                  <a:pt x="55427" y="5915025"/>
                </a:lnTo>
                <a:lnTo>
                  <a:pt x="38632" y="5956300"/>
                </a:lnTo>
                <a:lnTo>
                  <a:pt x="23515" y="6003925"/>
                </a:lnTo>
                <a:lnTo>
                  <a:pt x="11758" y="6056312"/>
                </a:lnTo>
                <a:lnTo>
                  <a:pt x="3359" y="6113462"/>
                </a:lnTo>
                <a:lnTo>
                  <a:pt x="0" y="6183312"/>
                </a:lnTo>
                <a:lnTo>
                  <a:pt x="3359" y="6251575"/>
                </a:lnTo>
                <a:lnTo>
                  <a:pt x="11758" y="6311900"/>
                </a:lnTo>
                <a:lnTo>
                  <a:pt x="23515" y="6361112"/>
                </a:lnTo>
                <a:lnTo>
                  <a:pt x="38632" y="6407150"/>
                </a:lnTo>
                <a:lnTo>
                  <a:pt x="55427" y="6448425"/>
                </a:lnTo>
                <a:lnTo>
                  <a:pt x="73903" y="6488112"/>
                </a:lnTo>
                <a:lnTo>
                  <a:pt x="92379" y="6523037"/>
                </a:lnTo>
                <a:lnTo>
                  <a:pt x="112534" y="6561137"/>
                </a:lnTo>
                <a:lnTo>
                  <a:pt x="132689" y="6597650"/>
                </a:lnTo>
                <a:lnTo>
                  <a:pt x="149485" y="6640512"/>
                </a:lnTo>
                <a:lnTo>
                  <a:pt x="166281" y="6683375"/>
                </a:lnTo>
                <a:lnTo>
                  <a:pt x="176358" y="6735762"/>
                </a:lnTo>
                <a:lnTo>
                  <a:pt x="184756" y="6791325"/>
                </a:lnTo>
                <a:lnTo>
                  <a:pt x="189795" y="6858000"/>
                </a:lnTo>
                <a:lnTo>
                  <a:pt x="334173" y="6858000"/>
                </a:lnTo>
                <a:lnTo>
                  <a:pt x="334174" y="6858000"/>
                </a:lnTo>
                <a:lnTo>
                  <a:pt x="3459219" y="6858000"/>
                </a:lnTo>
                <a:lnTo>
                  <a:pt x="4417162" y="6858000"/>
                </a:lnTo>
                <a:lnTo>
                  <a:pt x="4838076" y="6858000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5051" y="662400"/>
            <a:ext cx="3384000" cy="1492132"/>
          </a:xfrm>
        </p:spPr>
        <p:txBody>
          <a:bodyPr anchor="t">
            <a:normAutofit/>
          </a:bodyPr>
          <a:lstStyle/>
          <a:p>
            <a:r>
              <a:rPr lang="pt-BR" sz="4100" dirty="0">
                <a:solidFill>
                  <a:schemeClr val="bg1"/>
                </a:solidFill>
              </a:rPr>
              <a:t>2 – A FESTA DA PÁSCOA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65051" y="2286000"/>
            <a:ext cx="3384000" cy="3844800"/>
          </a:xfrm>
        </p:spPr>
        <p:txBody>
          <a:bodyPr>
            <a:normAutofit/>
          </a:bodyPr>
          <a:lstStyle/>
          <a:p>
            <a:pPr marL="36900" indent="0">
              <a:buNone/>
            </a:pPr>
            <a:r>
              <a:rPr lang="pt-BR" sz="2000" dirty="0">
                <a:solidFill>
                  <a:schemeClr val="bg1">
                    <a:alpha val="60000"/>
                  </a:schemeClr>
                </a:solidFill>
              </a:rPr>
              <a:t>Neste tópico veremos o significado do sentido da Páscoa.</a:t>
            </a:r>
          </a:p>
          <a:p>
            <a:pPr marL="494100" indent="-457200"/>
            <a:endParaRPr lang="pt-BR" sz="2000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86B77ED-7AC3-45F9-AB7F-793AD0924C3D}"/>
              </a:ext>
            </a:extLst>
          </p:cNvPr>
          <p:cNvSpPr txBox="1"/>
          <p:nvPr/>
        </p:nvSpPr>
        <p:spPr>
          <a:xfrm>
            <a:off x="4816929" y="1781855"/>
            <a:ext cx="6093822" cy="147732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b="0" i="0" dirty="0">
                <a:effectLst/>
                <a:latin typeface="Roboto" pitchFamily="2" charset="0"/>
              </a:rPr>
              <a:t>A expressão “Páscoa”, pode ser traduzida como ” passar por cima”, em alusão ao dia em que o anjo passou por cima das casas com umbrais marcados com o sangue de cordeiro. Momento este também que marca a saída do povo do Egito.</a:t>
            </a:r>
            <a:endParaRPr lang="pt-BR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78AA2E23-D0D2-4692-A897-00C495E49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102" y="3740537"/>
            <a:ext cx="6225156" cy="290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72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728" y="451337"/>
            <a:ext cx="10999820" cy="103837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sz="4400" dirty="0">
                <a:solidFill>
                  <a:schemeClr val="bg1"/>
                </a:solidFill>
              </a:rPr>
              <a:t>2 – A FESTA DA PÁSCOA</a:t>
            </a:r>
            <a:endParaRPr lang="pt-BR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4728" y="1566631"/>
            <a:ext cx="4769140" cy="82391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2.1. O cordeiro, ervas amargas e pães asmos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4729" y="2386496"/>
            <a:ext cx="4994551" cy="422241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2000" dirty="0"/>
              <a:t>Na noite que antecedeu a saída do povo do Egito, foi celebrada a primeira Páscoa, quando Deus determinou que fosse imolado um cordeiro. (</a:t>
            </a:r>
            <a:r>
              <a:rPr lang="pt-BR" sz="2000" dirty="0" err="1"/>
              <a:t>Ex</a:t>
            </a:r>
            <a:r>
              <a:rPr lang="pt-BR" sz="2000" dirty="0"/>
              <a:t> 12:7-8), acompanhada com ervas amargas e pães asmos. </a:t>
            </a:r>
          </a:p>
          <a:p>
            <a:r>
              <a:rPr lang="pt-BR" sz="2000" dirty="0"/>
              <a:t>O cordeiro apontava para Cristo.</a:t>
            </a:r>
          </a:p>
          <a:p>
            <a:r>
              <a:rPr lang="pt-BR" sz="2000" dirty="0"/>
              <a:t>As ervas amargas, além de representar os momentos de humilhação e escravidão, apontavam para o arrependimento, que precisam fazer parte da nossa vida </a:t>
            </a:r>
            <a:r>
              <a:rPr lang="pt-BR" sz="2000" dirty="0" err="1"/>
              <a:t>cúltica</a:t>
            </a:r>
            <a:r>
              <a:rPr lang="pt-BR" sz="2000" dirty="0"/>
              <a:t>.</a:t>
            </a:r>
          </a:p>
          <a:p>
            <a:r>
              <a:rPr lang="pt-BR" sz="2000" dirty="0"/>
              <a:t>Os pães asmos ou sem fermento demonstravam que a nossa vida com Deus deve ser limpa, verdadeiro pão vivo que desceu do céu, Jesus (</a:t>
            </a:r>
            <a:r>
              <a:rPr lang="pt-BR" sz="2000" dirty="0" err="1"/>
              <a:t>Jo</a:t>
            </a:r>
            <a:r>
              <a:rPr lang="pt-BR" sz="2000" dirty="0"/>
              <a:t> 6.51).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1283D7C9-C003-431D-B2BB-3B24E9D866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58539" y="1566631"/>
            <a:ext cx="5816009" cy="805779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2.2. A Páscoa e a Igreja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58540" y="2353834"/>
            <a:ext cx="5816009" cy="4281647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pt-BR" sz="2000" dirty="0"/>
              <a:t>Foi justamente durante a festa da Páscoa que Jesus Cristo morreu na cruz do Calvário, (1Co 5:7). 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pt-BR" sz="2000" dirty="0"/>
              <a:t>Na noite da quinta-feira, Jesus institui a Santa Ceia, caracterizado por um encontro de comunhão, instrução e reflexão sobre as responsabilidades da Nova Aliança, que seria firmada na cruz. 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pt-BR" sz="2000" dirty="0"/>
              <a:t>Neste evento com os doze, Jesus estabelece o pão e o vinho como símbolo da Nova Aliança. Jesus foi explícito ao dizer “O pão é meu corpo, que por vós é dado; fazei isto em memória de mim” (</a:t>
            </a:r>
            <a:r>
              <a:rPr lang="pt-BR" sz="2000" dirty="0" err="1"/>
              <a:t>Lc</a:t>
            </a:r>
            <a:r>
              <a:rPr lang="pt-BR" sz="2000" dirty="0"/>
              <a:t> 22:19). </a:t>
            </a:r>
          </a:p>
        </p:txBody>
      </p:sp>
    </p:spTree>
    <p:extLst>
      <p:ext uri="{BB962C8B-B14F-4D97-AF65-F5344CB8AC3E}">
        <p14:creationId xmlns:p14="http://schemas.microsoft.com/office/powerpoint/2010/main" val="9900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 animBg="1"/>
      <p:bldP spid="8" grpId="0" build="p"/>
      <p:bldP spid="9" grpId="0" build="p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dósia">
  <a:themeElements>
    <a:clrScheme name="Ardósia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Ardósia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rdósi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1552</Words>
  <Application>Microsoft Office PowerPoint</Application>
  <PresentationFormat>Widescreen</PresentationFormat>
  <Paragraphs>83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11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14</vt:i4>
      </vt:variant>
    </vt:vector>
  </HeadingPairs>
  <TitlesOfParts>
    <vt:vector size="27" baseType="lpstr">
      <vt:lpstr>Abadi</vt:lpstr>
      <vt:lpstr>Arial</vt:lpstr>
      <vt:lpstr>Calibri</vt:lpstr>
      <vt:lpstr>Calibri Light</vt:lpstr>
      <vt:lpstr>Calisto MT</vt:lpstr>
      <vt:lpstr>Georgia</vt:lpstr>
      <vt:lpstr>Nunito Sans</vt:lpstr>
      <vt:lpstr>Open Sans</vt:lpstr>
      <vt:lpstr>Roboto</vt:lpstr>
      <vt:lpstr>Wingdings</vt:lpstr>
      <vt:lpstr>Wingdings 2</vt:lpstr>
      <vt:lpstr>Tema do Office</vt:lpstr>
      <vt:lpstr>Ardósia</vt:lpstr>
      <vt:lpstr>Lição 13.  O Tabernáculo e as Festas Anuais </vt:lpstr>
      <vt:lpstr>Apresentação do PowerPoint</vt:lpstr>
      <vt:lpstr>Apresentação do PowerPoint</vt:lpstr>
      <vt:lpstr>INTRODUÇÃO</vt:lpstr>
      <vt:lpstr>As festas em Israel</vt:lpstr>
      <vt:lpstr>1 – AS FESTAS EM SRAEL</vt:lpstr>
      <vt:lpstr>1 – AS FESTAS EM SRAEL</vt:lpstr>
      <vt:lpstr>2 – A FESTA DA PÁSCOA</vt:lpstr>
      <vt:lpstr>2 – A FESTA DA PÁSCOA</vt:lpstr>
      <vt:lpstr>3 – A FESTA DO TABERNÁCULO E DE PENTECOSTES</vt:lpstr>
      <vt:lpstr>3 – A FESTA DO TABERNÁCULO E DE PENTECOSTES</vt:lpstr>
      <vt:lpstr>Subsídio Bíblico e Histórico 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1. A casa de Deus no deserto</dc:title>
  <dc:creator>Julio César Pereira</dc:creator>
  <cp:lastModifiedBy>Julio César Pereira</cp:lastModifiedBy>
  <cp:revision>51</cp:revision>
  <dcterms:created xsi:type="dcterms:W3CDTF">2021-07-01T23:48:49Z</dcterms:created>
  <dcterms:modified xsi:type="dcterms:W3CDTF">2021-09-24T14:49:30Z</dcterms:modified>
</cp:coreProperties>
</file>